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9" d="100"/>
          <a:sy n="89" d="100"/>
        </p:scale>
        <p:origin x="6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673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43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498080" y="-731520"/>
            <a:ext cx="2926080" cy="2926080"/>
          </a:xfrm>
          <a:prstGeom prst="ellipse">
            <a:avLst/>
          </a:prstGeom>
          <a:solidFill>
            <a:srgbClr val="2D6A4F">
              <a:alpha val="40000"/>
            </a:srgbClr>
          </a:solidFill>
          <a:ln w="12700">
            <a:solidFill>
              <a:srgbClr val="2D6A4F">
                <a:alpha val="40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-274320"/>
            <a:ext cx="2011680" cy="2011680"/>
          </a:xfrm>
          <a:prstGeom prst="ellipse">
            <a:avLst/>
          </a:prstGeom>
          <a:solidFill>
            <a:srgbClr val="52B788">
              <a:alpha val="50000"/>
            </a:srgbClr>
          </a:solidFill>
          <a:ln w="12700">
            <a:solidFill>
              <a:srgbClr val="52B788">
                <a:alpha val="5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64592" y="4480560"/>
            <a:ext cx="8979408" cy="66294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132320" y="228600"/>
            <a:ext cx="1645920" cy="36576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32320" y="228600"/>
            <a:ext cx="1645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B4332"/>
                </a:solidFill>
              </a:rPr>
              <a:t>Since 2003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57200" y="457200"/>
            <a:ext cx="1463040" cy="1463040"/>
          </a:xfrm>
          <a:prstGeom prst="ellipse">
            <a:avLst/>
          </a:prstGeom>
          <a:solidFill>
            <a:srgbClr val="52B788">
              <a:alpha val="80000"/>
            </a:srgbClr>
          </a:solidFill>
          <a:ln w="12700">
            <a:solidFill>
              <a:srgbClr val="95D5B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502920"/>
            <a:ext cx="14630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</a:rPr>
              <a:t>O</a:t>
            </a:r>
            <a:r>
              <a:rPr lang="en-US" sz="1600" b="1" baseline="-400" dirty="0">
                <a:solidFill>
                  <a:srgbClr val="95D5B2"/>
                </a:solidFill>
              </a:rPr>
              <a:t>2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457200" y="2103120"/>
            <a:ext cx="8412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Agricultural PSA</a:t>
            </a:r>
            <a:endParaRPr lang="en-US" sz="3600" dirty="0"/>
          </a:p>
        </p:txBody>
      </p:sp>
      <p:sp>
        <p:nvSpPr>
          <p:cNvPr id="11" name="Text 9"/>
          <p:cNvSpPr/>
          <p:nvPr/>
        </p:nvSpPr>
        <p:spPr>
          <a:xfrm>
            <a:off x="457200" y="2651760"/>
            <a:ext cx="8412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95D5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Oxygen Generator</a:t>
            </a:r>
            <a:endParaRPr lang="en-US" sz="3600" dirty="0"/>
          </a:p>
        </p:txBody>
      </p:sp>
      <p:sp>
        <p:nvSpPr>
          <p:cNvPr id="12" name="Text 10"/>
          <p:cNvSpPr/>
          <p:nvPr/>
        </p:nvSpPr>
        <p:spPr>
          <a:xfrm>
            <a:off x="457200" y="3200400"/>
            <a:ext cx="8412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D8F3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Proposal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274320" y="4526280"/>
            <a:ext cx="7772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D8F3DC"/>
                </a:solidFill>
              </a:rPr>
              <a:t>DWC Hydroponics  ·  Aquaponics  ·  Substrate Cultivation  ·  Microbial &amp; Liquid Fertilizer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858000" y="4526280"/>
            <a:ext cx="21031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95D5B2"/>
                </a:solidFill>
              </a:rPr>
              <a:t>O2MOS Co., Ltd.</a:t>
            </a:r>
            <a:endParaRPr lang="en-US" sz="11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8F686A80-CC8B-4EC4-8D02-0F98BC40B7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6951" y="1251987"/>
            <a:ext cx="3732729" cy="279954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1154BAC-DA1E-4A62-AEC9-BB616F9B15B7}"/>
              </a:ext>
            </a:extLst>
          </p:cNvPr>
          <p:cNvSpPr txBox="1"/>
          <p:nvPr/>
        </p:nvSpPr>
        <p:spPr>
          <a:xfrm>
            <a:off x="5743572" y="4043356"/>
            <a:ext cx="292259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Installed at WDG Farm(: https://wdgfarm.com/)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14400"/>
            <a:ext cx="9144000" cy="54864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0"/>
            <a:ext cx="8412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</a:rPr>
              <a:t>The Hidden Limit of Smart Farms in Korea</a:t>
            </a:r>
            <a:endParaRPr lang="en-US" sz="2600" dirty="0"/>
          </a:p>
        </p:txBody>
      </p:sp>
      <p:sp>
        <p:nvSpPr>
          <p:cNvPr id="6" name="Shape 4"/>
          <p:cNvSpPr/>
          <p:nvPr/>
        </p:nvSpPr>
        <p:spPr>
          <a:xfrm>
            <a:off x="274320" y="1143000"/>
            <a:ext cx="192024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74320" y="1143000"/>
            <a:ext cx="1920240" cy="13716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74320" y="1234440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B4332"/>
                </a:solidFill>
              </a:rPr>
              <a:t>6,485 ha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274320" y="1737360"/>
            <a:ext cx="1920240" cy="54864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4748B"/>
                </a:solidFill>
              </a:rPr>
              <a:t>Smart Farm Area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64748B"/>
                </a:solidFill>
              </a:rPr>
              <a:t>(2023, Korea)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432304" y="1143000"/>
            <a:ext cx="192024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2432304" y="1143000"/>
            <a:ext cx="1920240" cy="13716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432304" y="1234440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B4332"/>
                </a:solidFill>
              </a:rPr>
              <a:t>7,000 ha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2432304" y="1737360"/>
            <a:ext cx="1920240" cy="54864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4748B"/>
                </a:solidFill>
              </a:rPr>
              <a:t>Government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64748B"/>
                </a:solidFill>
              </a:rPr>
              <a:t>Target (2025)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590288" y="1143000"/>
            <a:ext cx="192024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590288" y="1143000"/>
            <a:ext cx="1920240" cy="13716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90288" y="1234440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B4332"/>
                </a:solidFill>
              </a:rPr>
              <a:t>₩10M/3.3㎡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4590288" y="1737360"/>
            <a:ext cx="1920240" cy="54864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4748B"/>
                </a:solidFill>
              </a:rPr>
              <a:t>Avg Initial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64748B"/>
                </a:solidFill>
              </a:rPr>
              <a:t>Investment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6748272" y="1143000"/>
            <a:ext cx="192024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6748272" y="1143000"/>
            <a:ext cx="1920240" cy="13716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748272" y="1234440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B4332"/>
                </a:solidFill>
              </a:rPr>
              <a:t>60–75%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748272" y="1737360"/>
            <a:ext cx="1920240" cy="548640"/>
          </a:xfrm>
          <a:prstGeom prst="rect">
            <a:avLst/>
          </a:prstGeom>
          <a:noFill/>
          <a:ln/>
        </p:spPr>
        <p:txBody>
          <a:bodyPr wrap="square" lIns="50800" tIns="50800" rIns="50800" bIns="5080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4748B"/>
                </a:solidFill>
              </a:rPr>
              <a:t>Actual ROI vs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64748B"/>
                </a:solidFill>
              </a:rPr>
              <a:t>Projection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274320" y="2560320"/>
            <a:ext cx="5303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</a:rPr>
              <a:t>Smart Farm Investment Breakdown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274320" y="2944368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</a:rPr>
              <a:t>Aerial Environment Control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</a:rPr>
              <a:t>(Temp, Humidity, CO2, Light)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2780340" y="3054096"/>
            <a:ext cx="1828800" cy="256032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2780340" y="3054096"/>
            <a:ext cx="1280160" cy="256032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700580" y="294436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D6A4F"/>
                </a:solidFill>
              </a:rPr>
              <a:t>70%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274320" y="347472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</a:rPr>
              <a:t>Nutrient Solution System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2780340" y="3584448"/>
            <a:ext cx="1828800" cy="256032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2780340" y="3584448"/>
            <a:ext cx="457200" cy="256032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700580" y="34747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52B788"/>
                </a:solidFill>
              </a:rPr>
              <a:t>25%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274320" y="4005072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</a:rPr>
              <a:t>Other Management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2780340" y="4114800"/>
            <a:ext cx="1828800" cy="256032"/>
          </a:xfrm>
          <a:prstGeom prst="rect">
            <a:avLst/>
          </a:prstGeom>
          <a:solidFill>
            <a:srgbClr val="E2E8F0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2780340" y="4114800"/>
            <a:ext cx="91440" cy="256032"/>
          </a:xfrm>
          <a:prstGeom prst="rect">
            <a:avLst/>
          </a:prstGeom>
          <a:solidFill>
            <a:srgbClr val="95D5B2"/>
          </a:solidFill>
          <a:ln w="12700">
            <a:solidFill>
              <a:srgbClr val="95D5B2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700580" y="400507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95D5B2"/>
                </a:solidFill>
              </a:rPr>
              <a:t>5%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5510682" y="2505456"/>
            <a:ext cx="3200400" cy="2423160"/>
          </a:xfrm>
          <a:prstGeom prst="rect">
            <a:avLst/>
          </a:prstGeom>
          <a:solidFill>
            <a:srgbClr val="D8F3DC"/>
          </a:solidFill>
          <a:ln w="12700">
            <a:solidFill>
              <a:srgbClr val="52B78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5510682" y="2505456"/>
            <a:ext cx="3200400" cy="347472"/>
          </a:xfrm>
          <a:prstGeom prst="rect">
            <a:avLst/>
          </a:prstGeom>
          <a:solidFill>
            <a:srgbClr val="E76F51"/>
          </a:solidFill>
          <a:ln w="12700">
            <a:solidFill>
              <a:srgbClr val="E76F51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510682" y="2505456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❓ What's </a:t>
            </a:r>
            <a:r>
              <a:rPr lang="en-US" b="1" dirty="0">
                <a:solidFill>
                  <a:srgbClr val="FFFFFF"/>
                </a:solidFill>
              </a:rPr>
              <a:t>Missing</a:t>
            </a:r>
            <a:r>
              <a:rPr lang="en-US" sz="1200" b="1" dirty="0">
                <a:solidFill>
                  <a:srgbClr val="FFFFFF"/>
                </a:solidFill>
              </a:rPr>
              <a:t>?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5647842" y="2944368"/>
            <a:ext cx="2926080" cy="1920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1E293B"/>
                </a:solidFill>
              </a:rPr>
              <a:t>Smart farms invest heavily in above-ground management, but </a:t>
            </a:r>
            <a:r>
              <a:rPr lang="en-US" sz="1600" b="1" dirty="0">
                <a:solidFill>
                  <a:srgbClr val="1B4332"/>
                </a:solidFill>
              </a:rPr>
              <a:t>root-zone oxygen management</a:t>
            </a:r>
            <a:r>
              <a:rPr lang="en-US" sz="1600" dirty="0">
                <a:solidFill>
                  <a:srgbClr val="1E293B"/>
                </a:solidFill>
              </a:rPr>
              <a:t> is almost entirely overlooked.</a:t>
            </a: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1E293B"/>
                </a:solidFill>
              </a:rPr>
              <a:t>This oxygen gap is why yields fall 25–40% short of expectations.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14400"/>
            <a:ext cx="9144000" cy="54864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0"/>
            <a:ext cx="8412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</a:rPr>
              <a:t>Why Dissolved Oxygen Matters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274320" y="1275588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E293B"/>
                </a:solidFill>
              </a:rPr>
              <a:t>Dissolved Oxygen Levels by Water Source (PPM)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20040" y="2015970"/>
            <a:ext cx="1280160" cy="201168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20040" y="4027650"/>
            <a:ext cx="1280160" cy="36576"/>
          </a:xfrm>
          <a:prstGeom prst="rect">
            <a:avLst/>
          </a:prstGeom>
          <a:solidFill>
            <a:srgbClr val="64748B"/>
          </a:solidFill>
          <a:ln w="12700">
            <a:solidFill>
              <a:srgbClr val="64748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82880" y="1761650"/>
            <a:ext cx="1554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B4332"/>
                </a:solidFill>
              </a:rPr>
              <a:t>40 PPM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82880" y="4100802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E293B"/>
                </a:solidFill>
              </a:rPr>
              <a:t>O2MOS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1E293B"/>
                </a:solidFill>
              </a:rPr>
              <a:t>Oxygen Generator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1965960" y="3575022"/>
            <a:ext cx="1280160" cy="452628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965960" y="4027650"/>
            <a:ext cx="1280160" cy="36576"/>
          </a:xfrm>
          <a:prstGeom prst="rect">
            <a:avLst/>
          </a:prstGeom>
          <a:solidFill>
            <a:srgbClr val="64748B"/>
          </a:solidFill>
          <a:ln w="12700">
            <a:solidFill>
              <a:srgbClr val="64748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828800" y="3263550"/>
            <a:ext cx="1554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52B788"/>
                </a:solidFill>
              </a:rPr>
              <a:t>9 PPM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828800" y="4100802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E293B"/>
                </a:solidFill>
              </a:rPr>
              <a:t>Clean Municipal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1E293B"/>
                </a:solidFill>
              </a:rPr>
              <a:t>Water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3611880" y="3851628"/>
            <a:ext cx="1280160" cy="176022"/>
          </a:xfrm>
          <a:prstGeom prst="rect">
            <a:avLst/>
          </a:prstGeom>
          <a:solidFill>
            <a:srgbClr val="E76F51"/>
          </a:solidFill>
          <a:ln w="12700">
            <a:solidFill>
              <a:srgbClr val="E76F51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611880" y="4027650"/>
            <a:ext cx="1280160" cy="36576"/>
          </a:xfrm>
          <a:prstGeom prst="rect">
            <a:avLst/>
          </a:prstGeom>
          <a:solidFill>
            <a:srgbClr val="64748B"/>
          </a:solidFill>
          <a:ln w="12700">
            <a:solidFill>
              <a:srgbClr val="64748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474720" y="3518727"/>
            <a:ext cx="1554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E76F51"/>
                </a:solidFill>
              </a:rPr>
              <a:t>3.5 PPM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474720" y="4100802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E293B"/>
                </a:solidFill>
              </a:rPr>
              <a:t>Groundwater /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1E293B"/>
                </a:solidFill>
              </a:rPr>
              <a:t>Blower Aeration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760720" y="1152144"/>
            <a:ext cx="502920" cy="502920"/>
          </a:xfrm>
          <a:prstGeom prst="ellipse">
            <a:avLst/>
          </a:prstGeom>
          <a:solidFill>
            <a:srgbClr val="D8F3DC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760720" y="115214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</a:rPr>
              <a:t>🌱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6400800" y="1078992"/>
            <a:ext cx="2468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b="1" dirty="0">
                <a:solidFill>
                  <a:srgbClr val="1B4332"/>
                </a:solidFill>
              </a:rPr>
              <a:t>Root Activation</a:t>
            </a: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6400800" y="1371600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Promotes root growth and nutrient uptake efficiency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5760720" y="1764792"/>
            <a:ext cx="3108960" cy="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760720" y="2112264"/>
            <a:ext cx="502920" cy="502920"/>
          </a:xfrm>
          <a:prstGeom prst="ellipse">
            <a:avLst/>
          </a:prstGeom>
          <a:solidFill>
            <a:srgbClr val="D8F3DC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760720" y="211226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</a:rPr>
              <a:t>🌡️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6400800" y="2039112"/>
            <a:ext cx="2468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b="1" dirty="0">
                <a:solidFill>
                  <a:srgbClr val="1B4332"/>
                </a:solidFill>
              </a:rPr>
              <a:t>Heat Stress Relief</a:t>
            </a:r>
            <a:endParaRPr lang="en-US" dirty="0"/>
          </a:p>
        </p:txBody>
      </p:sp>
      <p:sp>
        <p:nvSpPr>
          <p:cNvPr id="26" name="Text 24"/>
          <p:cNvSpPr/>
          <p:nvPr/>
        </p:nvSpPr>
        <p:spPr>
          <a:xfrm>
            <a:off x="6400800" y="2331720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Solves summer high-temp oxygen depletion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5760720" y="2724912"/>
            <a:ext cx="3108960" cy="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760720" y="3072384"/>
            <a:ext cx="502920" cy="502920"/>
          </a:xfrm>
          <a:prstGeom prst="ellipse">
            <a:avLst/>
          </a:prstGeom>
          <a:solidFill>
            <a:srgbClr val="D8F3DC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760720" y="307238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</a:rPr>
              <a:t>🦠</a:t>
            </a:r>
            <a:endParaRPr lang="en-US" sz="1800" dirty="0"/>
          </a:p>
        </p:txBody>
      </p:sp>
      <p:sp>
        <p:nvSpPr>
          <p:cNvPr id="30" name="Text 28"/>
          <p:cNvSpPr/>
          <p:nvPr/>
        </p:nvSpPr>
        <p:spPr>
          <a:xfrm>
            <a:off x="6400800" y="2999232"/>
            <a:ext cx="2468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b="1" dirty="0">
                <a:solidFill>
                  <a:srgbClr val="1B4332"/>
                </a:solidFill>
              </a:rPr>
              <a:t>Microbial Boost</a:t>
            </a:r>
            <a:endParaRPr lang="en-US" dirty="0"/>
          </a:p>
        </p:txBody>
      </p:sp>
      <p:sp>
        <p:nvSpPr>
          <p:cNvPr id="31" name="Text 29"/>
          <p:cNvSpPr/>
          <p:nvPr/>
        </p:nvSpPr>
        <p:spPr>
          <a:xfrm>
            <a:off x="6400800" y="3291840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Activates beneficial microbes in solution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5760720" y="3685032"/>
            <a:ext cx="3108960" cy="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5760720" y="4032504"/>
            <a:ext cx="502920" cy="502920"/>
          </a:xfrm>
          <a:prstGeom prst="ellipse">
            <a:avLst/>
          </a:prstGeom>
          <a:solidFill>
            <a:srgbClr val="D8F3DC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760720" y="403250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</a:rPr>
              <a:t>💊</a:t>
            </a:r>
            <a:endParaRPr lang="en-US" sz="1800" dirty="0"/>
          </a:p>
        </p:txBody>
      </p:sp>
      <p:sp>
        <p:nvSpPr>
          <p:cNvPr id="35" name="Text 33"/>
          <p:cNvSpPr/>
          <p:nvPr/>
        </p:nvSpPr>
        <p:spPr>
          <a:xfrm>
            <a:off x="6400800" y="3959352"/>
            <a:ext cx="2468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b="1" dirty="0">
                <a:solidFill>
                  <a:srgbClr val="1B4332"/>
                </a:solidFill>
              </a:rPr>
              <a:t>Disease Reduction</a:t>
            </a:r>
            <a:endParaRPr lang="en-US" dirty="0"/>
          </a:p>
        </p:txBody>
      </p:sp>
      <p:sp>
        <p:nvSpPr>
          <p:cNvPr id="36" name="Text 34"/>
          <p:cNvSpPr/>
          <p:nvPr/>
        </p:nvSpPr>
        <p:spPr>
          <a:xfrm>
            <a:off x="6400800" y="4251960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Reduces root rot, fungal, and stress conditions</a:t>
            </a:r>
            <a:endParaRPr lang="en-US" sz="1200" dirty="0"/>
          </a:p>
        </p:txBody>
      </p:sp>
      <p:sp>
        <p:nvSpPr>
          <p:cNvPr id="37" name="Shape 35"/>
          <p:cNvSpPr/>
          <p:nvPr/>
        </p:nvSpPr>
        <p:spPr>
          <a:xfrm>
            <a:off x="5577840" y="1051560"/>
            <a:ext cx="0" cy="384048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14400"/>
            <a:ext cx="9144000" cy="54864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0"/>
            <a:ext cx="8412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</a:rPr>
              <a:t>Target Applications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65760" y="1058704"/>
            <a:ext cx="8412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64748B"/>
                </a:solidFill>
              </a:rPr>
              <a:t>O2MOS High-Purity Oxygen Generator achieves 20–40 PPM dissolved oxygen across all cultivation methods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274320" y="1600200"/>
            <a:ext cx="2743200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74320" y="1600200"/>
            <a:ext cx="2743200" cy="384048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5760" y="1600200"/>
            <a:ext cx="2560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💧  DWC / NFT Hydroponics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365760" y="2039112"/>
            <a:ext cx="256032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</a:rPr>
              <a:t>Direct oxygen injection into nutrient reservoir. Maintains optimal DO 6–7 PPM+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3218688" y="1600200"/>
            <a:ext cx="2743200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218688" y="1600200"/>
            <a:ext cx="2743200" cy="384048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310128" y="1600200"/>
            <a:ext cx="2560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🐟  Aquaponics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310128" y="2039112"/>
            <a:ext cx="256032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</a:rPr>
              <a:t>Stable dissolved oxygen for both fish and plant roots (≥5 PPM)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163056" y="1600200"/>
            <a:ext cx="2743200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163056" y="1600200"/>
            <a:ext cx="2743200" cy="384048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254496" y="1600200"/>
            <a:ext cx="2560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🪨  Substrate Cultivation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254496" y="2039112"/>
            <a:ext cx="256032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</a:rPr>
              <a:t>Oxygen-enriched irrigation water for rockwool, coco coir, and perlite beds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274320" y="3246120"/>
            <a:ext cx="2743200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274320" y="3246120"/>
            <a:ext cx="2743200" cy="384048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65760" y="3246120"/>
            <a:ext cx="2560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🌿  Soil &amp; Fertigation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365760" y="3685032"/>
            <a:ext cx="256032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</a:rPr>
              <a:t>Oxygen-rich water applied via drip irrigation improves root activity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3218688" y="3246120"/>
            <a:ext cx="2743200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3218688" y="3246120"/>
            <a:ext cx="2743200" cy="384048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310128" y="3246120"/>
            <a:ext cx="2560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🦠  Microbial Cultivation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3310128" y="3685032"/>
            <a:ext cx="256032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</a:rPr>
              <a:t>Accelerates beneficial microbial growth in liquid fertilizer tanks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6163056" y="3246120"/>
            <a:ext cx="2743200" cy="141732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6163056" y="3246120"/>
            <a:ext cx="2743200" cy="384048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254496" y="3246120"/>
            <a:ext cx="2560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🌾  Open-Field &amp; Orchard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6254496" y="3685032"/>
            <a:ext cx="256032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</a:rPr>
              <a:t>Flood, waterlogging and high-temperature oxygen supplementation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14400"/>
            <a:ext cx="9144000" cy="54864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0"/>
            <a:ext cx="8412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</a:rPr>
              <a:t>Crop Performance Results</a:t>
            </a:r>
            <a:endParaRPr lang="en-US" sz="26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3638910"/>
              </p:ext>
            </p:extLst>
          </p:nvPr>
        </p:nvGraphicFramePr>
        <p:xfrm>
          <a:off x="228600" y="1097280"/>
          <a:ext cx="8686800" cy="3840480"/>
        </p:xfrm>
        <a:graphic>
          <a:graphicData uri="http://schemas.openxmlformats.org/drawingml/2006/table">
            <a:tbl>
              <a:tblPr/>
              <a:tblGrid>
                <a:gridCol w="128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0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688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Crop</a:t>
                      </a:r>
                      <a:endParaRPr lang="en-US" sz="1400" dirty="0"/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433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Yield / Growth</a:t>
                      </a:r>
                      <a:endParaRPr lang="en-US" sz="1400" dirty="0"/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433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Quality</a:t>
                      </a:r>
                      <a:endParaRPr lang="en-US" sz="1400" dirty="0"/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433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</a:rPr>
                        <a:t>Disease / Stress</a:t>
                      </a:r>
                      <a:endParaRPr lang="en-US" sz="1400" dirty="0"/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43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1E293B"/>
                          </a:solidFill>
                        </a:rPr>
                        <a:t>🍓 Strawberry</a:t>
                      </a:r>
                      <a:endParaRPr lang="en-US" sz="1400" dirty="0"/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D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E293B"/>
                          </a:solidFill>
                        </a:rPr>
                        <a:t>+10–20% yield</a:t>
                      </a:r>
                      <a:endParaRPr lang="en-US" sz="1400" dirty="0"/>
                    </a:p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E293B"/>
                          </a:solidFill>
                        </a:rPr>
                        <a:t>Faster rooting</a:t>
                      </a:r>
                      <a:endParaRPr lang="en-US" sz="1400" dirty="0"/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E293B"/>
                          </a:solidFill>
                        </a:rPr>
                        <a:t>Better size, sweetness, firmness &amp; shelf life</a:t>
                      </a:r>
                      <a:endParaRPr lang="en-US" sz="1400" dirty="0"/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E293B"/>
                          </a:solidFill>
                        </a:rPr>
                        <a:t>Reduced root rot &amp; fungal disease</a:t>
                      </a:r>
                      <a:endParaRPr lang="en-US" sz="1400" dirty="0"/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1E293B"/>
                          </a:solidFill>
                        </a:rPr>
                        <a:t>🍅 Tomato</a:t>
                      </a:r>
                      <a:endParaRPr lang="en-US" sz="1400" dirty="0"/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D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E293B"/>
                          </a:solidFill>
                        </a:rPr>
                        <a:t>+15% yield</a:t>
                      </a:r>
                      <a:endParaRPr lang="en-US" sz="1400" dirty="0"/>
                    </a:p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E293B"/>
                          </a:solidFill>
                        </a:rPr>
                        <a:t>Improved fruit set</a:t>
                      </a:r>
                      <a:endParaRPr lang="en-US" sz="1400" dirty="0"/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8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E293B"/>
                          </a:solidFill>
                        </a:rPr>
                        <a:t>Uniformity, firmness &amp; shelf life improved</a:t>
                      </a:r>
                      <a:endParaRPr lang="en-US" sz="1400" dirty="0"/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8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E293B"/>
                          </a:solidFill>
                        </a:rPr>
                        <a:t>Virus &amp; mold suppression</a:t>
                      </a:r>
                      <a:endParaRPr lang="en-US" sz="1400" dirty="0"/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8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1E293B"/>
                          </a:solidFill>
                        </a:rPr>
                        <a:t>🌹 Rose</a:t>
                      </a:r>
                      <a:endParaRPr lang="en-US" sz="1400" dirty="0"/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D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E293B"/>
                          </a:solidFill>
                        </a:rPr>
                        <a:t>More cut stems</a:t>
                      </a:r>
                      <a:endParaRPr lang="en-US" sz="1400" dirty="0"/>
                    </a:p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E293B"/>
                          </a:solidFill>
                        </a:rPr>
                        <a:t>Faster bloom cycle</a:t>
                      </a:r>
                      <a:endParaRPr lang="en-US" sz="1400" dirty="0"/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E293B"/>
                          </a:solidFill>
                        </a:rPr>
                        <a:t>Extended vase life, vibrant color</a:t>
                      </a:r>
                      <a:endParaRPr lang="en-US" sz="1400" dirty="0"/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E293B"/>
                          </a:solidFill>
                        </a:rPr>
                        <a:t>Less gray mold &amp; bacterial wilt</a:t>
                      </a:r>
                      <a:endParaRPr lang="en-US" sz="1400" dirty="0"/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1E293B"/>
                          </a:solidFill>
                        </a:rPr>
                        <a:t>🥬 Lettuce</a:t>
                      </a:r>
                      <a:endParaRPr lang="en-US" sz="1400" dirty="0"/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D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E293B"/>
                          </a:solidFill>
                        </a:rPr>
                        <a:t>Faster harvest cycle</a:t>
                      </a:r>
                      <a:endParaRPr lang="en-US" sz="1400" dirty="0"/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8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E293B"/>
                          </a:solidFill>
                        </a:rPr>
                        <a:t>Thicker leaves, less tip burn</a:t>
                      </a:r>
                      <a:endParaRPr lang="en-US" sz="1400" dirty="0"/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8F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E293B"/>
                          </a:solidFill>
                        </a:rPr>
                        <a:t>Reduced physiological disorders</a:t>
                      </a:r>
                      <a:endParaRPr lang="en-US" sz="1400" dirty="0"/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8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1" dirty="0">
                          <a:solidFill>
                            <a:srgbClr val="1E293B"/>
                          </a:solidFill>
                        </a:rPr>
                        <a:t>🌿 Ginseng</a:t>
                      </a:r>
                      <a:endParaRPr lang="en-US" sz="1400" dirty="0"/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F3D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E293B"/>
                          </a:solidFill>
                        </a:rPr>
                        <a:t>Faster root development</a:t>
                      </a:r>
                      <a:endParaRPr lang="en-US" sz="1400" dirty="0"/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E293B"/>
                          </a:solidFill>
                        </a:rPr>
                        <a:t>Higher saponin retention</a:t>
                      </a:r>
                      <a:endParaRPr lang="en-US" sz="1400" dirty="0"/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dirty="0">
                          <a:solidFill>
                            <a:srgbClr val="1E293B"/>
                          </a:solidFill>
                        </a:rPr>
                        <a:t>Root rot suppression</a:t>
                      </a:r>
                      <a:endParaRPr lang="en-US" sz="1400" dirty="0"/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14400"/>
            <a:ext cx="9144000" cy="54864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0"/>
            <a:ext cx="8412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</a:rPr>
              <a:t>Product Specifications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65760" y="1051560"/>
            <a:ext cx="8412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i="1" dirty="0">
                <a:solidFill>
                  <a:srgbClr val="2D6A4F"/>
                </a:solidFill>
              </a:rPr>
              <a:t>"365-Day Stable High-Purity Oxygen — Powered by Electricity Alone"</a:t>
            </a:r>
            <a:endParaRPr lang="en-US" dirty="0"/>
          </a:p>
        </p:txBody>
      </p:sp>
      <p:sp>
        <p:nvSpPr>
          <p:cNvPr id="6" name="Shape 4"/>
          <p:cNvSpPr/>
          <p:nvPr/>
        </p:nvSpPr>
        <p:spPr>
          <a:xfrm>
            <a:off x="274320" y="1415888"/>
            <a:ext cx="3931920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74320" y="1415888"/>
            <a:ext cx="3931920" cy="54864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1415888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O2MOS-3LC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2926080" y="1553048"/>
            <a:ext cx="1143000" cy="27432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926080" y="1553048"/>
            <a:ext cx="1143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4332"/>
                </a:solidFill>
              </a:rPr>
              <a:t>Up to 1,000 pyeong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274320" y="2034248"/>
            <a:ext cx="3931920" cy="402336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11480" y="2034248"/>
            <a:ext cx="2011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64748B"/>
                </a:solidFill>
              </a:rPr>
              <a:t>Oxygen Purity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2423160" y="2034248"/>
            <a:ext cx="16459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1E293B"/>
                </a:solidFill>
              </a:rPr>
              <a:t>≥ 90%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274320" y="2464016"/>
            <a:ext cx="393192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11480" y="2464016"/>
            <a:ext cx="2011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64748B"/>
                </a:solidFill>
              </a:rPr>
              <a:t>Output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2423160" y="2464016"/>
            <a:ext cx="16459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1E293B"/>
                </a:solidFill>
              </a:rPr>
              <a:t>3 LPM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274320" y="2893784"/>
            <a:ext cx="3931920" cy="402336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11480" y="2893784"/>
            <a:ext cx="2011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64748B"/>
                </a:solidFill>
              </a:rPr>
              <a:t>Power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2423160" y="2893784"/>
            <a:ext cx="16459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1E293B"/>
                </a:solidFill>
              </a:rPr>
              <a:t>200 W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274320" y="3323552"/>
            <a:ext cx="393192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11480" y="3323552"/>
            <a:ext cx="2011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64748B"/>
                </a:solidFill>
              </a:rPr>
              <a:t>Weight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2423160" y="3323552"/>
            <a:ext cx="16459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1E293B"/>
                </a:solidFill>
              </a:rPr>
              <a:t>18 kg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274320" y="3753320"/>
            <a:ext cx="3931920" cy="402336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11480" y="3753320"/>
            <a:ext cx="2011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64748B"/>
                </a:solidFill>
              </a:rPr>
              <a:t>Farm Size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2423160" y="3753320"/>
            <a:ext cx="16459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1E293B"/>
                </a:solidFill>
              </a:rPr>
              <a:t>≤ 1,000 pyeong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274320" y="4183088"/>
            <a:ext cx="393192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11480" y="4183088"/>
            <a:ext cx="2011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64748B"/>
                </a:solidFill>
              </a:rPr>
              <a:t>Daily Water Use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2423160" y="4183088"/>
            <a:ext cx="16459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1E293B"/>
                </a:solidFill>
              </a:rPr>
              <a:t>10–20 tons/day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4480560" y="1415888"/>
            <a:ext cx="3931920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4480560" y="1415888"/>
            <a:ext cx="3931920" cy="54864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617720" y="1415888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O2MOS-7LC</a:t>
            </a:r>
            <a:endParaRPr lang="en-US" sz="2400" dirty="0"/>
          </a:p>
        </p:txBody>
      </p:sp>
      <p:sp>
        <p:nvSpPr>
          <p:cNvPr id="32" name="Shape 30"/>
          <p:cNvSpPr/>
          <p:nvPr/>
        </p:nvSpPr>
        <p:spPr>
          <a:xfrm>
            <a:off x="7132320" y="1553048"/>
            <a:ext cx="1143000" cy="27432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132320" y="1553048"/>
            <a:ext cx="1143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4332"/>
                </a:solidFill>
              </a:rPr>
              <a:t>Up to 2,000 pyeong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4480560" y="2034248"/>
            <a:ext cx="3931920" cy="402336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617720" y="2034248"/>
            <a:ext cx="2011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64748B"/>
                </a:solidFill>
              </a:rPr>
              <a:t>Oxygen Purity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6629400" y="2034248"/>
            <a:ext cx="16459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1E293B"/>
                </a:solidFill>
              </a:rPr>
              <a:t>≥ 90%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4480560" y="2464016"/>
            <a:ext cx="393192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617720" y="2464016"/>
            <a:ext cx="2011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64748B"/>
                </a:solidFill>
              </a:rPr>
              <a:t>Output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6629400" y="2464016"/>
            <a:ext cx="16459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1E293B"/>
                </a:solidFill>
              </a:rPr>
              <a:t>7 LPM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4480560" y="2893784"/>
            <a:ext cx="3931920" cy="402336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617720" y="2893784"/>
            <a:ext cx="2011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64748B"/>
                </a:solidFill>
              </a:rPr>
              <a:t>Power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6629400" y="2893784"/>
            <a:ext cx="16459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1E293B"/>
                </a:solidFill>
              </a:rPr>
              <a:t>480 W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4480560" y="3323552"/>
            <a:ext cx="393192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617720" y="3323552"/>
            <a:ext cx="2011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64748B"/>
                </a:solidFill>
              </a:rPr>
              <a:t>Weight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6629400" y="3323552"/>
            <a:ext cx="16459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1E293B"/>
                </a:solidFill>
              </a:rPr>
              <a:t>27 kg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4480560" y="3753320"/>
            <a:ext cx="3931920" cy="402336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4617720" y="3753320"/>
            <a:ext cx="2011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64748B"/>
                </a:solidFill>
              </a:rPr>
              <a:t>Farm Size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6443663" y="3753320"/>
            <a:ext cx="1831657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1E293B"/>
                </a:solidFill>
              </a:rPr>
              <a:t>1,000–2,000 pyeong</a:t>
            </a:r>
            <a:endParaRPr lang="en-US" sz="1600" dirty="0"/>
          </a:p>
        </p:txBody>
      </p:sp>
      <p:sp>
        <p:nvSpPr>
          <p:cNvPr id="49" name="Shape 47"/>
          <p:cNvSpPr/>
          <p:nvPr/>
        </p:nvSpPr>
        <p:spPr>
          <a:xfrm>
            <a:off x="4480560" y="4183088"/>
            <a:ext cx="393192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4617720" y="4183088"/>
            <a:ext cx="20116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64748B"/>
                </a:solidFill>
              </a:rPr>
              <a:t>Daily Water Use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6629400" y="4168800"/>
            <a:ext cx="16459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1E293B"/>
                </a:solidFill>
              </a:rPr>
              <a:t>20–50 tons/day</a:t>
            </a:r>
            <a:endParaRPr lang="en-US" sz="1600" dirty="0"/>
          </a:p>
        </p:txBody>
      </p:sp>
      <p:sp>
        <p:nvSpPr>
          <p:cNvPr id="52" name="Shape 50"/>
          <p:cNvSpPr/>
          <p:nvPr/>
        </p:nvSpPr>
        <p:spPr>
          <a:xfrm>
            <a:off x="274320" y="4643720"/>
            <a:ext cx="2743200" cy="219456"/>
          </a:xfrm>
          <a:prstGeom prst="rect">
            <a:avLst/>
          </a:prstGeom>
          <a:solidFill>
            <a:srgbClr val="D8F3DC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274320" y="4643720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4332"/>
                </a:solidFill>
              </a:rPr>
              <a:t>✓  Easy Self-Installation</a:t>
            </a:r>
            <a:endParaRPr lang="en-US" sz="1100" dirty="0"/>
          </a:p>
        </p:txBody>
      </p:sp>
      <p:sp>
        <p:nvSpPr>
          <p:cNvPr id="54" name="Shape 52"/>
          <p:cNvSpPr/>
          <p:nvPr/>
        </p:nvSpPr>
        <p:spPr>
          <a:xfrm>
            <a:off x="3218688" y="4643720"/>
            <a:ext cx="2743200" cy="219456"/>
          </a:xfrm>
          <a:prstGeom prst="rect">
            <a:avLst/>
          </a:prstGeom>
          <a:solidFill>
            <a:srgbClr val="D8F3DC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3218688" y="4643720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4332"/>
                </a:solidFill>
              </a:rPr>
              <a:t>✓  Low Power (&lt;500W)</a:t>
            </a:r>
            <a:endParaRPr lang="en-US" sz="1100" dirty="0"/>
          </a:p>
        </p:txBody>
      </p:sp>
      <p:sp>
        <p:nvSpPr>
          <p:cNvPr id="56" name="Shape 54"/>
          <p:cNvSpPr/>
          <p:nvPr/>
        </p:nvSpPr>
        <p:spPr>
          <a:xfrm>
            <a:off x="6163056" y="4643720"/>
            <a:ext cx="2743200" cy="219456"/>
          </a:xfrm>
          <a:prstGeom prst="rect">
            <a:avLst/>
          </a:prstGeom>
          <a:solidFill>
            <a:srgbClr val="D8F3DC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6163056" y="4643720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4332"/>
                </a:solidFill>
              </a:rPr>
              <a:t>✓  Auto Timer Control</a:t>
            </a:r>
            <a:endParaRPr lang="en-US" sz="1100" dirty="0"/>
          </a:p>
        </p:txBody>
      </p:sp>
      <p:sp>
        <p:nvSpPr>
          <p:cNvPr id="58" name="Shape 56"/>
          <p:cNvSpPr/>
          <p:nvPr/>
        </p:nvSpPr>
        <p:spPr>
          <a:xfrm>
            <a:off x="274320" y="4899752"/>
            <a:ext cx="2743200" cy="219456"/>
          </a:xfrm>
          <a:prstGeom prst="rect">
            <a:avLst/>
          </a:prstGeom>
          <a:solidFill>
            <a:srgbClr val="D8F3DC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274320" y="489975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4332"/>
                </a:solidFill>
              </a:rPr>
              <a:t>✓  Courier A/S Available</a:t>
            </a:r>
            <a:endParaRPr lang="en-US" sz="1100" dirty="0"/>
          </a:p>
        </p:txBody>
      </p:sp>
      <p:sp>
        <p:nvSpPr>
          <p:cNvPr id="60" name="Shape 58"/>
          <p:cNvSpPr/>
          <p:nvPr/>
        </p:nvSpPr>
        <p:spPr>
          <a:xfrm>
            <a:off x="3218688" y="4899752"/>
            <a:ext cx="2743200" cy="219456"/>
          </a:xfrm>
          <a:prstGeom prst="rect">
            <a:avLst/>
          </a:prstGeom>
          <a:solidFill>
            <a:srgbClr val="D8F3DC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3218688" y="489975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4332"/>
                </a:solidFill>
              </a:rPr>
              <a:t>✓  2-Year Warranty</a:t>
            </a:r>
            <a:endParaRPr lang="en-US" sz="1100" dirty="0"/>
          </a:p>
        </p:txBody>
      </p:sp>
      <p:sp>
        <p:nvSpPr>
          <p:cNvPr id="62" name="Shape 60"/>
          <p:cNvSpPr/>
          <p:nvPr/>
        </p:nvSpPr>
        <p:spPr>
          <a:xfrm>
            <a:off x="6163056" y="4899752"/>
            <a:ext cx="2743200" cy="219456"/>
          </a:xfrm>
          <a:prstGeom prst="rect">
            <a:avLst/>
          </a:prstGeom>
          <a:solidFill>
            <a:srgbClr val="D8F3DC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6163056" y="4899752"/>
            <a:ext cx="2743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4332"/>
                </a:solidFill>
              </a:rPr>
              <a:t>✓  6-Month Check Visit</a:t>
            </a:r>
            <a:endParaRPr lang="en-US" sz="1100" dirty="0"/>
          </a:p>
        </p:txBody>
      </p:sp>
      <p:pic>
        <p:nvPicPr>
          <p:cNvPr id="64" name="그림 63">
            <a:extLst>
              <a:ext uri="{FF2B5EF4-FFF2-40B4-BE49-F238E27FC236}">
                <a16:creationId xmlns:a16="http://schemas.microsoft.com/office/drawing/2014/main" id="{32846938-A4C7-4A20-8CED-0A98AC7B24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094" y="2294855"/>
            <a:ext cx="636115" cy="1143578"/>
          </a:xfrm>
          <a:prstGeom prst="rect">
            <a:avLst/>
          </a:prstGeom>
        </p:spPr>
      </p:pic>
      <p:pic>
        <p:nvPicPr>
          <p:cNvPr id="65" name="그림 64">
            <a:extLst>
              <a:ext uri="{FF2B5EF4-FFF2-40B4-BE49-F238E27FC236}">
                <a16:creationId xmlns:a16="http://schemas.microsoft.com/office/drawing/2014/main" id="{DC0C791C-846E-4392-9B03-8FD9AEA91C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7887" y="2070960"/>
            <a:ext cx="1040187" cy="155906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14400"/>
            <a:ext cx="9144000" cy="54864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0"/>
            <a:ext cx="8412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System Configuration by Cultivation Type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228600" y="1097280"/>
            <a:ext cx="2834640" cy="3840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228600" y="1097280"/>
            <a:ext cx="2834640" cy="50292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1097280"/>
            <a:ext cx="2651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DWC / Mist Aeroponics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365760" y="1737360"/>
            <a:ext cx="2560320" cy="640080"/>
          </a:xfrm>
          <a:prstGeom prst="rect">
            <a:avLst/>
          </a:prstGeom>
          <a:solidFill>
            <a:srgbClr val="D8F3DC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11480" y="1737360"/>
            <a:ext cx="2468880" cy="640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</a:rPr>
              <a:t>O2 Generator → Air Stone → Reservoir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365760" y="2395728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52B788"/>
                </a:solidFill>
              </a:rPr>
              <a:t>▼</a:t>
            </a:r>
            <a:endParaRPr lang="en-US" sz="2400" dirty="0"/>
          </a:p>
        </p:txBody>
      </p:sp>
      <p:sp>
        <p:nvSpPr>
          <p:cNvPr id="11" name="Shape 9"/>
          <p:cNvSpPr/>
          <p:nvPr/>
        </p:nvSpPr>
        <p:spPr>
          <a:xfrm>
            <a:off x="365760" y="2743200"/>
            <a:ext cx="2560320" cy="640080"/>
          </a:xfrm>
          <a:prstGeom prst="rect">
            <a:avLst/>
          </a:prstGeom>
          <a:solidFill>
            <a:srgbClr val="F8FAFC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11480" y="2743200"/>
            <a:ext cx="2468880" cy="640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</a:rPr>
              <a:t>DO Target: 6–7 PPM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365760" y="3401568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52B788"/>
                </a:solidFill>
              </a:rPr>
              <a:t>▼</a:t>
            </a:r>
            <a:endParaRPr lang="en-US" sz="2400" dirty="0"/>
          </a:p>
        </p:txBody>
      </p:sp>
      <p:sp>
        <p:nvSpPr>
          <p:cNvPr id="14" name="Shape 12"/>
          <p:cNvSpPr/>
          <p:nvPr/>
        </p:nvSpPr>
        <p:spPr>
          <a:xfrm>
            <a:off x="365760" y="3749040"/>
            <a:ext cx="2560320" cy="640080"/>
          </a:xfrm>
          <a:prstGeom prst="rect">
            <a:avLst/>
          </a:prstGeom>
          <a:solidFill>
            <a:srgbClr val="FFFFFF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11480" y="3749040"/>
            <a:ext cx="2468880" cy="640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</a:rPr>
              <a:t>Extended harvest cycle, delayed senescence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3200400" y="1097280"/>
            <a:ext cx="2834640" cy="3840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3200400" y="1097280"/>
            <a:ext cx="2834640" cy="50292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291840" y="1097280"/>
            <a:ext cx="2651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Aquaponics</a:t>
            </a:r>
            <a:endParaRPr lang="en-US" sz="2000" dirty="0"/>
          </a:p>
        </p:txBody>
      </p:sp>
      <p:sp>
        <p:nvSpPr>
          <p:cNvPr id="19" name="Shape 17"/>
          <p:cNvSpPr/>
          <p:nvPr/>
        </p:nvSpPr>
        <p:spPr>
          <a:xfrm>
            <a:off x="3337560" y="1737360"/>
            <a:ext cx="2560320" cy="640080"/>
          </a:xfrm>
          <a:prstGeom prst="rect">
            <a:avLst/>
          </a:prstGeom>
          <a:solidFill>
            <a:srgbClr val="D8F3DC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383280" y="1737360"/>
            <a:ext cx="2468880" cy="640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</a:rPr>
              <a:t>O2 Generator → Diffuser → Fish/Plant Tank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3337560" y="2395728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52B788"/>
                </a:solidFill>
              </a:rPr>
              <a:t>▼</a:t>
            </a:r>
            <a:endParaRPr lang="en-US" sz="2400" dirty="0"/>
          </a:p>
        </p:txBody>
      </p:sp>
      <p:sp>
        <p:nvSpPr>
          <p:cNvPr id="22" name="Shape 20"/>
          <p:cNvSpPr/>
          <p:nvPr/>
        </p:nvSpPr>
        <p:spPr>
          <a:xfrm>
            <a:off x="3337560" y="2743200"/>
            <a:ext cx="2560320" cy="640080"/>
          </a:xfrm>
          <a:prstGeom prst="rect">
            <a:avLst/>
          </a:prstGeom>
          <a:solidFill>
            <a:srgbClr val="F8FAFC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383280" y="2743200"/>
            <a:ext cx="2468880" cy="640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</a:rPr>
              <a:t>DO Target: ≥ 5 PPM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3337560" y="3401568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52B788"/>
                </a:solidFill>
              </a:rPr>
              <a:t>▼</a:t>
            </a:r>
            <a:endParaRPr lang="en-US" sz="2400" dirty="0"/>
          </a:p>
        </p:txBody>
      </p:sp>
      <p:sp>
        <p:nvSpPr>
          <p:cNvPr id="25" name="Shape 23"/>
          <p:cNvSpPr/>
          <p:nvPr/>
        </p:nvSpPr>
        <p:spPr>
          <a:xfrm>
            <a:off x="3337560" y="3749040"/>
            <a:ext cx="2560320" cy="640080"/>
          </a:xfrm>
          <a:prstGeom prst="rect">
            <a:avLst/>
          </a:prstGeom>
          <a:solidFill>
            <a:srgbClr val="FFFFFF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383280" y="3749040"/>
            <a:ext cx="2468880" cy="640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</a:rPr>
              <a:t>Stable fish health + superior plant growth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6172200" y="1097280"/>
            <a:ext cx="2834640" cy="3840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6172200" y="1097280"/>
            <a:ext cx="2834640" cy="50292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263640" y="1097280"/>
            <a:ext cx="2651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Substrate Cultivation</a:t>
            </a:r>
            <a:endParaRPr lang="en-US" sz="2000" dirty="0"/>
          </a:p>
        </p:txBody>
      </p:sp>
      <p:sp>
        <p:nvSpPr>
          <p:cNvPr id="30" name="Shape 28"/>
          <p:cNvSpPr/>
          <p:nvPr/>
        </p:nvSpPr>
        <p:spPr>
          <a:xfrm>
            <a:off x="6309360" y="1737360"/>
            <a:ext cx="2560320" cy="640080"/>
          </a:xfrm>
          <a:prstGeom prst="rect">
            <a:avLst/>
          </a:prstGeom>
          <a:solidFill>
            <a:srgbClr val="D8F3DC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355080" y="1737360"/>
            <a:ext cx="2468880" cy="640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</a:rPr>
              <a:t>O2 Generator → Mixing Tank → Drip System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6309360" y="2395728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52B788"/>
                </a:solidFill>
              </a:rPr>
              <a:t>▼</a:t>
            </a:r>
            <a:endParaRPr lang="en-US" sz="2400" dirty="0"/>
          </a:p>
        </p:txBody>
      </p:sp>
      <p:sp>
        <p:nvSpPr>
          <p:cNvPr id="33" name="Shape 31"/>
          <p:cNvSpPr/>
          <p:nvPr/>
        </p:nvSpPr>
        <p:spPr>
          <a:xfrm>
            <a:off x="6309360" y="2743200"/>
            <a:ext cx="2560320" cy="640080"/>
          </a:xfrm>
          <a:prstGeom prst="rect">
            <a:avLst/>
          </a:prstGeom>
          <a:solidFill>
            <a:srgbClr val="F8FAFC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355080" y="2743200"/>
            <a:ext cx="2468880" cy="640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</a:rPr>
              <a:t>Oxygenated water applied per irrigation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6309360" y="3401568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52B788"/>
                </a:solidFill>
              </a:rPr>
              <a:t>▼</a:t>
            </a:r>
            <a:endParaRPr lang="en-US" sz="2400" dirty="0"/>
          </a:p>
        </p:txBody>
      </p:sp>
      <p:sp>
        <p:nvSpPr>
          <p:cNvPr id="36" name="Shape 34"/>
          <p:cNvSpPr/>
          <p:nvPr/>
        </p:nvSpPr>
        <p:spPr>
          <a:xfrm>
            <a:off x="6309360" y="3749040"/>
            <a:ext cx="2560320" cy="640080"/>
          </a:xfrm>
          <a:prstGeom prst="rect">
            <a:avLst/>
          </a:prstGeom>
          <a:solidFill>
            <a:srgbClr val="FFFFFF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355080" y="3749040"/>
            <a:ext cx="2468880" cy="6400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</a:rPr>
              <a:t>Prevents root suffocation in media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228600" y="4828032"/>
            <a:ext cx="8686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64748B"/>
                </a:solidFill>
              </a:rPr>
              <a:t>Equipment: O2 Generator (220VAC) + 6mm Urethane Tube + 30cm Air Stone + Distributor + Timer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4332"/>
          </a:solidFill>
          <a:ln w="12700">
            <a:solidFill>
              <a:srgbClr val="1B433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14400"/>
            <a:ext cx="9144000" cy="54864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0"/>
            <a:ext cx="8412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</a:rPr>
              <a:t>Why Choose O2MOS?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274320" y="1115568"/>
            <a:ext cx="420624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274320" y="1115568"/>
            <a:ext cx="109728" cy="114300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1298448"/>
            <a:ext cx="640080" cy="640080"/>
          </a:xfrm>
          <a:prstGeom prst="ellipse">
            <a:avLst/>
          </a:prstGeom>
          <a:solidFill>
            <a:srgbClr val="D8F3DC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1298448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dirty="0">
                <a:solidFill>
                  <a:srgbClr val="000000"/>
                </a:solidFill>
              </a:rPr>
              <a:t>⚡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1234440" y="1207008"/>
            <a:ext cx="3108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b="1" dirty="0">
                <a:solidFill>
                  <a:srgbClr val="1B4332"/>
                </a:solidFill>
              </a:rPr>
              <a:t>Power-Only Operation</a:t>
            </a: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1234440" y="1554480"/>
            <a:ext cx="3108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</a:rPr>
              <a:t>No O2 cylinders. High-purity oxygen generated from air using PSA technology.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709160" y="1115568"/>
            <a:ext cx="420624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709160" y="1115568"/>
            <a:ext cx="109728" cy="114300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892040" y="1298448"/>
            <a:ext cx="640080" cy="640080"/>
          </a:xfrm>
          <a:prstGeom prst="ellipse">
            <a:avLst/>
          </a:prstGeom>
          <a:solidFill>
            <a:srgbClr val="D8F3DC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892040" y="1298448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dirty="0">
                <a:solidFill>
                  <a:srgbClr val="000000"/>
                </a:solidFill>
              </a:rPr>
              <a:t>📦</a:t>
            </a:r>
            <a:endParaRPr lang="en-US" sz="3200" dirty="0"/>
          </a:p>
        </p:txBody>
      </p:sp>
      <p:sp>
        <p:nvSpPr>
          <p:cNvPr id="15" name="Text 13"/>
          <p:cNvSpPr/>
          <p:nvPr/>
        </p:nvSpPr>
        <p:spPr>
          <a:xfrm>
            <a:off x="5669280" y="1207008"/>
            <a:ext cx="3108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b="1" dirty="0">
                <a:solidFill>
                  <a:srgbClr val="1B4332"/>
                </a:solidFill>
              </a:rPr>
              <a:t>Plug-and-Play Setup</a:t>
            </a: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5669280" y="1554480"/>
            <a:ext cx="3108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</a:rPr>
              <a:t>Ships via courier. Self-installable in hours with no special tools or expertise.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274320" y="2395728"/>
            <a:ext cx="420624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274320" y="2395728"/>
            <a:ext cx="109728" cy="114300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57200" y="2578608"/>
            <a:ext cx="640080" cy="640080"/>
          </a:xfrm>
          <a:prstGeom prst="ellipse">
            <a:avLst/>
          </a:prstGeom>
          <a:solidFill>
            <a:srgbClr val="D8F3DC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7200" y="2578608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dirty="0">
                <a:solidFill>
                  <a:srgbClr val="000000"/>
                </a:solidFill>
              </a:rPr>
              <a:t>🔧</a:t>
            </a:r>
            <a:endParaRPr lang="en-US" sz="3200" dirty="0"/>
          </a:p>
        </p:txBody>
      </p:sp>
      <p:sp>
        <p:nvSpPr>
          <p:cNvPr id="21" name="Text 19"/>
          <p:cNvSpPr/>
          <p:nvPr/>
        </p:nvSpPr>
        <p:spPr>
          <a:xfrm>
            <a:off x="1234440" y="2487168"/>
            <a:ext cx="3108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b="1" dirty="0">
                <a:solidFill>
                  <a:srgbClr val="1B4332"/>
                </a:solidFill>
              </a:rPr>
              <a:t>Self-Diagnostics</a:t>
            </a: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1234440" y="2834640"/>
            <a:ext cx="3108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</a:rPr>
              <a:t>Built-in diagnostic capability allows farmers to monitor and verify performance.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4709160" y="2395728"/>
            <a:ext cx="420624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4709160" y="2395728"/>
            <a:ext cx="109728" cy="114300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892040" y="2578608"/>
            <a:ext cx="640080" cy="640080"/>
          </a:xfrm>
          <a:prstGeom prst="ellipse">
            <a:avLst/>
          </a:prstGeom>
          <a:solidFill>
            <a:srgbClr val="D8F3DC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892040" y="2578608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dirty="0">
                <a:solidFill>
                  <a:srgbClr val="000000"/>
                </a:solidFill>
              </a:rPr>
              <a:t>🛡️</a:t>
            </a:r>
            <a:endParaRPr lang="en-US" sz="3200" dirty="0"/>
          </a:p>
        </p:txBody>
      </p:sp>
      <p:sp>
        <p:nvSpPr>
          <p:cNvPr id="27" name="Text 25"/>
          <p:cNvSpPr/>
          <p:nvPr/>
        </p:nvSpPr>
        <p:spPr>
          <a:xfrm>
            <a:off x="5669280" y="2487168"/>
            <a:ext cx="3108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b="1" dirty="0">
                <a:solidFill>
                  <a:srgbClr val="1B4332"/>
                </a:solidFill>
              </a:rPr>
              <a:t>2-Year Warranty</a:t>
            </a:r>
            <a:endParaRPr lang="en-US" dirty="0"/>
          </a:p>
        </p:txBody>
      </p:sp>
      <p:sp>
        <p:nvSpPr>
          <p:cNvPr id="28" name="Text 26"/>
          <p:cNvSpPr/>
          <p:nvPr/>
        </p:nvSpPr>
        <p:spPr>
          <a:xfrm>
            <a:off x="5669280" y="2834640"/>
            <a:ext cx="3108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</a:rPr>
              <a:t>Full coverage for 2 years. Remote A/S via courier. On-site visits every 6–12 months.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274320" y="3675888"/>
            <a:ext cx="420624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274320" y="3675888"/>
            <a:ext cx="109728" cy="114300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457200" y="3858768"/>
            <a:ext cx="640080" cy="640080"/>
          </a:xfrm>
          <a:prstGeom prst="ellipse">
            <a:avLst/>
          </a:prstGeom>
          <a:solidFill>
            <a:srgbClr val="D8F3DC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57200" y="3858768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dirty="0">
                <a:solidFill>
                  <a:srgbClr val="000000"/>
                </a:solidFill>
              </a:rPr>
              <a:t>💡</a:t>
            </a:r>
            <a:endParaRPr lang="en-US" sz="3200" dirty="0"/>
          </a:p>
        </p:txBody>
      </p:sp>
      <p:sp>
        <p:nvSpPr>
          <p:cNvPr id="33" name="Text 31"/>
          <p:cNvSpPr/>
          <p:nvPr/>
        </p:nvSpPr>
        <p:spPr>
          <a:xfrm>
            <a:off x="1234440" y="3767328"/>
            <a:ext cx="3108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b="1" dirty="0">
                <a:solidFill>
                  <a:srgbClr val="1B4332"/>
                </a:solidFill>
              </a:rPr>
              <a:t>Low Energy Cost</a:t>
            </a:r>
            <a:endParaRPr lang="en-US" dirty="0"/>
          </a:p>
        </p:txBody>
      </p:sp>
      <p:sp>
        <p:nvSpPr>
          <p:cNvPr id="34" name="Text 32"/>
          <p:cNvSpPr/>
          <p:nvPr/>
        </p:nvSpPr>
        <p:spPr>
          <a:xfrm>
            <a:off x="1234440" y="4114800"/>
            <a:ext cx="3108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</a:rPr>
              <a:t>Under 500W. Runs automatically via timer for lowest possible operating cost.</a:t>
            </a:r>
            <a:endParaRPr lang="en-US" sz="1400" dirty="0"/>
          </a:p>
        </p:txBody>
      </p:sp>
      <p:sp>
        <p:nvSpPr>
          <p:cNvPr id="35" name="Shape 33"/>
          <p:cNvSpPr/>
          <p:nvPr/>
        </p:nvSpPr>
        <p:spPr>
          <a:xfrm>
            <a:off x="4709160" y="3675888"/>
            <a:ext cx="420624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4709160" y="3675888"/>
            <a:ext cx="109728" cy="114300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4892040" y="3858768"/>
            <a:ext cx="640080" cy="640080"/>
          </a:xfrm>
          <a:prstGeom prst="ellipse">
            <a:avLst/>
          </a:prstGeom>
          <a:solidFill>
            <a:srgbClr val="D8F3DC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892040" y="3858768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dirty="0">
                <a:solidFill>
                  <a:srgbClr val="000000"/>
                </a:solidFill>
              </a:rPr>
              <a:t>🏆</a:t>
            </a:r>
            <a:endParaRPr lang="en-US" sz="3200" dirty="0"/>
          </a:p>
        </p:txBody>
      </p:sp>
      <p:sp>
        <p:nvSpPr>
          <p:cNvPr id="39" name="Text 37"/>
          <p:cNvSpPr/>
          <p:nvPr/>
        </p:nvSpPr>
        <p:spPr>
          <a:xfrm>
            <a:off x="5669280" y="3767328"/>
            <a:ext cx="3108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>
              <a:buNone/>
            </a:pPr>
            <a:r>
              <a:rPr lang="en-US" b="1" dirty="0">
                <a:solidFill>
                  <a:srgbClr val="1B4332"/>
                </a:solidFill>
              </a:rPr>
              <a:t>Field-Proven Since 2003</a:t>
            </a:r>
            <a:endParaRPr lang="en-US" dirty="0"/>
          </a:p>
        </p:txBody>
      </p:sp>
      <p:sp>
        <p:nvSpPr>
          <p:cNvPr id="40" name="Text 38"/>
          <p:cNvSpPr/>
          <p:nvPr/>
        </p:nvSpPr>
        <p:spPr>
          <a:xfrm>
            <a:off x="5669280" y="4114800"/>
            <a:ext cx="3108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</a:rPr>
              <a:t>Over 20 years of deployment in Korean smart farms, hydroponics, and greenhouses.</a:t>
            </a:r>
            <a:endParaRPr lang="en-US" sz="1400" dirty="0"/>
          </a:p>
        </p:txBody>
      </p:sp>
      <p:sp>
        <p:nvSpPr>
          <p:cNvPr id="41" name="Text 39"/>
          <p:cNvSpPr/>
          <p:nvPr/>
        </p:nvSpPr>
        <p:spPr>
          <a:xfrm>
            <a:off x="274320" y="4828032"/>
            <a:ext cx="8595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i="1" dirty="0">
                <a:solidFill>
                  <a:srgbClr val="2D6A4F"/>
                </a:solidFill>
              </a:rPr>
              <a:t>Oxygen-enriched water = Root respiration water. Healthy roots mean healthy yields.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B43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858000" y="3200400"/>
            <a:ext cx="3200400" cy="3200400"/>
          </a:xfrm>
          <a:prstGeom prst="ellipse">
            <a:avLst/>
          </a:prstGeom>
          <a:solidFill>
            <a:srgbClr val="2D6A4F">
              <a:alpha val="30000"/>
            </a:srgbClr>
          </a:solidFill>
          <a:ln w="12700">
            <a:solidFill>
              <a:srgbClr val="2D6A4F">
                <a:alpha val="3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45720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i="1" dirty="0">
                <a:solidFill>
                  <a:srgbClr val="95D5B2"/>
                </a:solidFill>
              </a:rPr>
              <a:t>"Agriculture no longer depends on nature alone.</a:t>
            </a:r>
            <a:endParaRPr lang="en-US" sz="2400" dirty="0"/>
          </a:p>
          <a:p>
            <a:pPr marL="0" indent="0" algn="ctr">
              <a:buNone/>
            </a:pPr>
            <a:r>
              <a:rPr lang="en-US" sz="2400" i="1" dirty="0">
                <a:solidFill>
                  <a:srgbClr val="95D5B2"/>
                </a:solidFill>
              </a:rPr>
              <a:t>Now, technology works alongside it."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1371600" y="1645920"/>
            <a:ext cx="6400800" cy="45720"/>
          </a:xfrm>
          <a:prstGeom prst="rect">
            <a:avLst/>
          </a:prstGeom>
          <a:solidFill>
            <a:srgbClr val="52B788"/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92024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</a:rPr>
              <a:t>Ready to Take the Next Step?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914400" y="2514600"/>
            <a:ext cx="7315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D8F3DC"/>
                </a:solidFill>
              </a:rPr>
              <a:t>We offer on-site visits, dissolved oxygen measurement demos, and sample testing.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dirty="0">
                <a:solidFill>
                  <a:srgbClr val="D8F3DC"/>
                </a:solidFill>
              </a:rPr>
              <a:t>Contact us to explore collaboration in any format that works for you.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1371600" y="3337560"/>
            <a:ext cx="6400800" cy="1508760"/>
          </a:xfrm>
          <a:prstGeom prst="rect">
            <a:avLst/>
          </a:prstGeom>
          <a:solidFill>
            <a:srgbClr val="2D6A4F">
              <a:alpha val="70000"/>
            </a:srgbClr>
          </a:solidFill>
          <a:ln w="12700">
            <a:solidFill>
              <a:srgbClr val="52B78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463040" y="3429000"/>
            <a:ext cx="6217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O2MOS Co., Ltd.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1463040" y="3840480"/>
            <a:ext cx="62179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D8F3DC"/>
                </a:solidFill>
              </a:rPr>
              <a:t>📍  Ilsan Techno Town Factory 511, 138 Ilsanro, Ilsandonggu, Goyang-si, Gyeonggi-do, Korea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463040" y="4187952"/>
            <a:ext cx="62179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D8F3DC"/>
                </a:solidFill>
              </a:rPr>
              <a:t>📞  +82-70-8264-6256     ✉️  dkahn0401@gmail.com     🌐  www.o2mos.com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164592" y="4892040"/>
            <a:ext cx="8979408" cy="251460"/>
          </a:xfrm>
          <a:prstGeom prst="rect">
            <a:avLst/>
          </a:prstGeom>
          <a:solidFill>
            <a:srgbClr val="2D6A4F"/>
          </a:solidFill>
          <a:ln w="12700">
            <a:solidFill>
              <a:srgbClr val="2D6A4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74320" y="4892040"/>
            <a:ext cx="868680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95D5B2"/>
                </a:solidFill>
              </a:rPr>
              <a:t>O2MOS Co., Ltd.  ·  PSA Agricultural Oxygen Generator  ·  Since 2003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827</Words>
  <Application>Microsoft Office PowerPoint</Application>
  <PresentationFormat>화면 슬라이드 쇼(16:9)</PresentationFormat>
  <Paragraphs>192</Paragraphs>
  <Slides>9</Slides>
  <Notes>9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3" baseType="lpstr">
      <vt:lpstr>맑은 고딕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Agricultural PSA Oxygen Generator Proposal</dc:title>
  <dc:subject>PptxGenJS Presentation</dc:subject>
  <dc:creator>PptxGenJS</dc:creator>
  <cp:lastModifiedBy>COM</cp:lastModifiedBy>
  <cp:revision>7</cp:revision>
  <dcterms:created xsi:type="dcterms:W3CDTF">2026-03-31T00:34:27Z</dcterms:created>
  <dcterms:modified xsi:type="dcterms:W3CDTF">2026-05-22T01:07:19Z</dcterms:modified>
</cp:coreProperties>
</file>