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8" r:id="rId4"/>
    <p:sldId id="335" r:id="rId5"/>
    <p:sldId id="258" r:id="rId6"/>
    <p:sldId id="260" r:id="rId7"/>
    <p:sldId id="280" r:id="rId8"/>
    <p:sldId id="266" r:id="rId9"/>
    <p:sldId id="275" r:id="rId10"/>
    <p:sldId id="341" r:id="rId11"/>
    <p:sldId id="342" r:id="rId12"/>
    <p:sldId id="262" r:id="rId13"/>
    <p:sldId id="338" r:id="rId14"/>
    <p:sldId id="339" r:id="rId15"/>
    <p:sldId id="337" r:id="rId16"/>
    <p:sldId id="261" r:id="rId17"/>
    <p:sldId id="267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138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663392-C8C5-4BF8-9295-4A0022ADF0B7}" type="datetimeFigureOut">
              <a:rPr lang="ko-KR" altLang="en-US" smtClean="0"/>
              <a:t>2026-05-27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98D0B8-49D8-4481-9C7B-738022931A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5521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04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8666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11" Type="http://schemas.openxmlformats.org/officeDocument/2006/relationships/image" Target="../media/image23.png"/><Relationship Id="rId5" Type="http://schemas.openxmlformats.org/officeDocument/2006/relationships/image" Target="../media/image19.png"/><Relationship Id="rId15" Type="http://schemas.openxmlformats.org/officeDocument/2006/relationships/image" Target="../media/image26.png"/><Relationship Id="rId10" Type="http://schemas.openxmlformats.org/officeDocument/2006/relationships/image" Target="../media/image22.png"/><Relationship Id="rId4" Type="http://schemas.openxmlformats.org/officeDocument/2006/relationships/image" Target="../media/image18.png"/><Relationship Id="rId9" Type="http://schemas.microsoft.com/office/2007/relationships/hdphoto" Target="../media/hdphoto3.wdp"/><Relationship Id="rId1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1981E8EB-5090-4831-889A-E1C89F1CE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60" y="-352628"/>
            <a:ext cx="9144000" cy="37816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3429000"/>
            <a:ext cx="8557260" cy="1470025"/>
          </a:xfrm>
        </p:spPr>
        <p:txBody>
          <a:bodyPr>
            <a:normAutofit fontScale="90000"/>
          </a:bodyPr>
          <a:lstStyle/>
          <a:p>
            <a:r>
              <a:rPr b="1" dirty="0">
                <a:solidFill>
                  <a:srgbClr val="FF0000"/>
                </a:solidFill>
              </a:rPr>
              <a:t>Vehicle-Mounted PSA Oxygen Supply System for Live Fish Transport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9360" y="4838065"/>
            <a:ext cx="6400800" cy="1752600"/>
          </a:xfrm>
        </p:spPr>
        <p:txBody>
          <a:bodyPr/>
          <a:lstStyle/>
          <a:p>
            <a:r>
              <a:rPr dirty="0">
                <a:solidFill>
                  <a:schemeClr val="tx1"/>
                </a:solidFill>
              </a:rPr>
              <a:t>Integrated Controller and Emergency Liquid Oxygen Backup System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E3E1A0-EF7B-4734-8BB6-D79176ED0701}"/>
              </a:ext>
            </a:extLst>
          </p:cNvPr>
          <p:cNvSpPr txBox="1"/>
          <p:nvPr/>
        </p:nvSpPr>
        <p:spPr>
          <a:xfrm>
            <a:off x="3218328" y="6150213"/>
            <a:ext cx="27311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www.o2mos.com</a:t>
            </a:r>
            <a:endParaRPr lang="ko-KR" altLang="en-U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1F1DB33-C645-4009-8145-28426F05AC74}"/>
              </a:ext>
            </a:extLst>
          </p:cNvPr>
          <p:cNvGrpSpPr/>
          <p:nvPr/>
        </p:nvGrpSpPr>
        <p:grpSpPr>
          <a:xfrm>
            <a:off x="0" y="2516051"/>
            <a:ext cx="8966872" cy="3940354"/>
            <a:chOff x="1314450" y="1091015"/>
            <a:chExt cx="8942414" cy="3823885"/>
          </a:xfrm>
        </p:grpSpPr>
        <p:pic>
          <p:nvPicPr>
            <p:cNvPr id="3" name="Picture 4" descr="중대형화물] 활어차 3톤이상">
              <a:extLst>
                <a:ext uri="{FF2B5EF4-FFF2-40B4-BE49-F238E27FC236}">
                  <a16:creationId xmlns:a16="http://schemas.microsoft.com/office/drawing/2014/main" id="{E7AF9BE4-B24C-4DFD-8CC1-480C2F29490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8906" b="78776" l="6055" r="98145">
                          <a14:foregroundMark x1="20410" y1="66797" x2="20703" y2="74870"/>
                          <a14:foregroundMark x1="16992" y1="70182" x2="17773" y2="73828"/>
                          <a14:foregroundMark x1="12793" y1="68620" x2="34277" y2="62370"/>
                          <a14:foregroundMark x1="12988" y1="68880" x2="91797" y2="70052"/>
                          <a14:foregroundMark x1="69043" y1="75911" x2="73633" y2="75911"/>
                          <a14:foregroundMark x1="76074" y1="71615" x2="73633" y2="75781"/>
                          <a14:foregroundMark x1="81543" y1="70052" x2="86523" y2="72266"/>
                          <a14:foregroundMark x1="91309" y1="68880" x2="94141" y2="69531"/>
                          <a14:foregroundMark x1="91895" y1="64063" x2="95313" y2="64063"/>
                          <a14:foregroundMark x1="95117" y1="52865" x2="94336" y2="61458"/>
                          <a14:foregroundMark x1="19629" y1="75911" x2="25098" y2="71484"/>
                          <a14:foregroundMark x1="28711" y1="71354" x2="33398" y2="71354"/>
                          <a14:foregroundMark x1="9082" y1="67708" x2="11133" y2="67708"/>
                          <a14:foregroundMark x1="10254" y1="59766" x2="10156" y2="65104"/>
                          <a14:foregroundMark x1="9570" y1="58854" x2="9082" y2="67057"/>
                          <a14:foregroundMark x1="12695" y1="48307" x2="26367" y2="47396"/>
                          <a14:foregroundMark x1="26953" y1="35547" x2="32520" y2="43620"/>
                          <a14:foregroundMark x1="95898" y1="63802" x2="90820" y2="63932"/>
                          <a14:foregroundMark x1="25781" y1="72917" x2="24316" y2="75391"/>
                          <a14:backgroundMark x1="47363" y1="46484" x2="90625" y2="47917"/>
                          <a14:backgroundMark x1="48145" y1="48958" x2="92773" y2="49870"/>
                          <a14:backgroundMark x1="96973" y1="52214" x2="97754" y2="73828"/>
                          <a14:backgroundMark x1="88965" y1="49870" x2="97949" y2="5078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5" t="29699" r="2384" b="20821"/>
            <a:stretch/>
          </p:blipFill>
          <p:spPr bwMode="auto">
            <a:xfrm>
              <a:off x="1314450" y="1295399"/>
              <a:ext cx="8934450" cy="3619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33632F3C-AE43-4D62-A916-FFD25F5BDE08}"/>
                </a:ext>
              </a:extLst>
            </p:cNvPr>
            <p:cNvGrpSpPr/>
            <p:nvPr/>
          </p:nvGrpSpPr>
          <p:grpSpPr>
            <a:xfrm>
              <a:off x="1417664" y="1091015"/>
              <a:ext cx="8839200" cy="3776801"/>
              <a:chOff x="1417664" y="1091015"/>
              <a:chExt cx="8839200" cy="3776801"/>
            </a:xfrm>
          </p:grpSpPr>
          <p:sp>
            <p:nvSpPr>
              <p:cNvPr id="5" name="직사각형 4">
                <a:extLst>
                  <a:ext uri="{FF2B5EF4-FFF2-40B4-BE49-F238E27FC236}">
                    <a16:creationId xmlns:a16="http://schemas.microsoft.com/office/drawing/2014/main" id="{15F6611D-7CAC-4703-9A8F-ED87C2B98390}"/>
                  </a:ext>
                </a:extLst>
              </p:cNvPr>
              <p:cNvSpPr/>
              <p:nvPr/>
            </p:nvSpPr>
            <p:spPr>
              <a:xfrm>
                <a:off x="1417664" y="1091015"/>
                <a:ext cx="8839200" cy="3776801"/>
              </a:xfrm>
              <a:prstGeom prst="rect">
                <a:avLst/>
              </a:prstGeom>
              <a:solidFill>
                <a:schemeClr val="tx2">
                  <a:alpha val="21176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pic>
            <p:nvPicPr>
              <p:cNvPr id="6" name="Picture 4" descr="https://cdn.imweb.me/upload/S20240108a5211d384e8ed/e231514bc1d89.png">
                <a:extLst>
                  <a:ext uri="{FF2B5EF4-FFF2-40B4-BE49-F238E27FC236}">
                    <a16:creationId xmlns:a16="http://schemas.microsoft.com/office/drawing/2014/main" id="{2E444435-D465-4B40-9D0F-CF59876D3AA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4105" r="71033"/>
              <a:stretch/>
            </p:blipFill>
            <p:spPr bwMode="auto">
              <a:xfrm>
                <a:off x="2332117" y="2367717"/>
                <a:ext cx="541021" cy="3475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2" descr="https://cdn.imweb.me/thumbnail/20240123/855dcaacaaa33.png">
                <a:extLst>
                  <a:ext uri="{FF2B5EF4-FFF2-40B4-BE49-F238E27FC236}">
                    <a16:creationId xmlns:a16="http://schemas.microsoft.com/office/drawing/2014/main" id="{35EAA1DB-3902-446F-BECD-A89D65BCF23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159" t="25336" r="55017" b="53027"/>
              <a:stretch/>
            </p:blipFill>
            <p:spPr bwMode="auto">
              <a:xfrm>
                <a:off x="4375298" y="1360259"/>
                <a:ext cx="1141035" cy="8498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8" name="꺾인 연결선 29">
                <a:extLst>
                  <a:ext uri="{FF2B5EF4-FFF2-40B4-BE49-F238E27FC236}">
                    <a16:creationId xmlns:a16="http://schemas.microsoft.com/office/drawing/2014/main" id="{3123D708-78B9-455B-8591-D8452200EB5B}"/>
                  </a:ext>
                </a:extLst>
              </p:cNvPr>
              <p:cNvCxnSpPr>
                <a:stCxn id="6" idx="0"/>
                <a:endCxn id="7" idx="1"/>
              </p:cNvCxnSpPr>
              <p:nvPr/>
            </p:nvCxnSpPr>
            <p:spPr>
              <a:xfrm rot="5400000" flipH="1" flipV="1">
                <a:off x="3197702" y="1190121"/>
                <a:ext cx="582521" cy="1772670"/>
              </a:xfrm>
              <a:prstGeom prst="bentConnector2">
                <a:avLst/>
              </a:prstGeom>
              <a:ln w="5715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꺾인 연결선 30">
                <a:extLst>
                  <a:ext uri="{FF2B5EF4-FFF2-40B4-BE49-F238E27FC236}">
                    <a16:creationId xmlns:a16="http://schemas.microsoft.com/office/drawing/2014/main" id="{181E6522-E5ED-46D7-ABB8-B4A525894F07}"/>
                  </a:ext>
                </a:extLst>
              </p:cNvPr>
              <p:cNvCxnSpPr>
                <a:stCxn id="14" idx="0"/>
                <a:endCxn id="12" idx="3"/>
              </p:cNvCxnSpPr>
              <p:nvPr/>
            </p:nvCxnSpPr>
            <p:spPr>
              <a:xfrm rot="10800000">
                <a:off x="5138813" y="2993814"/>
                <a:ext cx="336165" cy="240446"/>
              </a:xfrm>
              <a:prstGeom prst="bentConnector3">
                <a:avLst>
                  <a:gd name="adj1" fmla="val 50000"/>
                </a:avLst>
              </a:prstGeom>
              <a:ln w="5715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꺾인 연결선 31">
                <a:extLst>
                  <a:ext uri="{FF2B5EF4-FFF2-40B4-BE49-F238E27FC236}">
                    <a16:creationId xmlns:a16="http://schemas.microsoft.com/office/drawing/2014/main" id="{FFE0AFD3-DCD4-4C22-A13F-1AA94AB2A553}"/>
                  </a:ext>
                </a:extLst>
              </p:cNvPr>
              <p:cNvCxnSpPr>
                <a:stCxn id="15" idx="0"/>
                <a:endCxn id="12" idx="3"/>
              </p:cNvCxnSpPr>
              <p:nvPr/>
            </p:nvCxnSpPr>
            <p:spPr>
              <a:xfrm rot="10800000">
                <a:off x="5138812" y="2993814"/>
                <a:ext cx="1303906" cy="240446"/>
              </a:xfrm>
              <a:prstGeom prst="bentConnector3">
                <a:avLst>
                  <a:gd name="adj1" fmla="val 9092"/>
                </a:avLst>
              </a:prstGeom>
              <a:ln w="5715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꺾인 연결선 32">
                <a:extLst>
                  <a:ext uri="{FF2B5EF4-FFF2-40B4-BE49-F238E27FC236}">
                    <a16:creationId xmlns:a16="http://schemas.microsoft.com/office/drawing/2014/main" id="{B237524D-98E1-4A8F-8B65-9A86E32D9DF6}"/>
                  </a:ext>
                </a:extLst>
              </p:cNvPr>
              <p:cNvCxnSpPr>
                <a:stCxn id="16" idx="0"/>
                <a:endCxn id="12" idx="3"/>
              </p:cNvCxnSpPr>
              <p:nvPr/>
            </p:nvCxnSpPr>
            <p:spPr>
              <a:xfrm rot="10800000">
                <a:off x="5138813" y="2993814"/>
                <a:ext cx="2271647" cy="240446"/>
              </a:xfrm>
              <a:prstGeom prst="bentConnector3">
                <a:avLst>
                  <a:gd name="adj1" fmla="val 5694"/>
                </a:avLst>
              </a:prstGeom>
              <a:ln w="5715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2" name="그림 11">
                <a:extLst>
                  <a:ext uri="{FF2B5EF4-FFF2-40B4-BE49-F238E27FC236}">
                    <a16:creationId xmlns:a16="http://schemas.microsoft.com/office/drawing/2014/main" id="{24597E52-C85E-4D65-ADAC-33FED75A2F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1190" b="97619" l="2381" r="96825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315390" y="2760073"/>
                <a:ext cx="823422" cy="467481"/>
              </a:xfrm>
              <a:prstGeom prst="rect">
                <a:avLst/>
              </a:prstGeom>
            </p:spPr>
          </p:pic>
          <p:cxnSp>
            <p:nvCxnSpPr>
              <p:cNvPr id="13" name="꺾인 연결선 34">
                <a:extLst>
                  <a:ext uri="{FF2B5EF4-FFF2-40B4-BE49-F238E27FC236}">
                    <a16:creationId xmlns:a16="http://schemas.microsoft.com/office/drawing/2014/main" id="{95287227-C0D4-4403-8341-FB8DAD535154}"/>
                  </a:ext>
                </a:extLst>
              </p:cNvPr>
              <p:cNvCxnSpPr>
                <a:stCxn id="17" idx="0"/>
                <a:endCxn id="12" idx="3"/>
              </p:cNvCxnSpPr>
              <p:nvPr/>
            </p:nvCxnSpPr>
            <p:spPr>
              <a:xfrm rot="10800000">
                <a:off x="5138812" y="2993814"/>
                <a:ext cx="3239388" cy="240446"/>
              </a:xfrm>
              <a:prstGeom prst="bentConnector3">
                <a:avLst>
                  <a:gd name="adj1" fmla="val 3189"/>
                </a:avLst>
              </a:prstGeom>
              <a:ln w="5715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4" name="그림 13">
                <a:extLst>
                  <a:ext uri="{FF2B5EF4-FFF2-40B4-BE49-F238E27FC236}">
                    <a16:creationId xmlns:a16="http://schemas.microsoft.com/office/drawing/2014/main" id="{018DFC54-5A4D-4974-A7F7-F6627A2B31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17" b="100000" l="0" r="100000">
                            <a14:foregroundMark x1="53271" y1="8475" x2="53271" y2="18983"/>
                            <a14:foregroundMark x1="61682" y1="7119" x2="61682" y2="11864"/>
                            <a14:foregroundMark x1="49533" y1="6780" x2="60748" y2="6780"/>
                            <a14:foregroundMark x1="25234" y1="17288" x2="80374" y2="17627"/>
                            <a14:foregroundMark x1="32710" y1="17966" x2="34579" y2="29492"/>
                            <a14:foregroundMark x1="73832" y1="16949" x2="71963" y2="27458"/>
                            <a14:foregroundMark x1="43925" y1="94915" x2="42056" y2="78644"/>
                            <a14:foregroundMark x1="52336" y1="94237" x2="47664" y2="79661"/>
                            <a14:foregroundMark x1="28037" y1="44746" x2="28972" y2="14915"/>
                            <a14:foregroundMark x1="27103" y1="78983" x2="26168" y2="17288"/>
                            <a14:foregroundMark x1="26168" y1="79661" x2="27103" y2="16271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16200000">
                <a:off x="5730276" y="2833657"/>
                <a:ext cx="290606" cy="801205"/>
              </a:xfrm>
              <a:prstGeom prst="rect">
                <a:avLst/>
              </a:prstGeom>
            </p:spPr>
          </p:pic>
          <p:pic>
            <p:nvPicPr>
              <p:cNvPr id="15" name="그림 14">
                <a:extLst>
                  <a:ext uri="{FF2B5EF4-FFF2-40B4-BE49-F238E27FC236}">
                    <a16:creationId xmlns:a16="http://schemas.microsoft.com/office/drawing/2014/main" id="{612B76AC-5062-45EB-B943-D45E7A20C5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17" b="100000" l="0" r="100000">
                            <a14:foregroundMark x1="53271" y1="8475" x2="53271" y2="18983"/>
                            <a14:foregroundMark x1="61682" y1="7119" x2="61682" y2="11864"/>
                            <a14:foregroundMark x1="49533" y1="6780" x2="60748" y2="6780"/>
                            <a14:foregroundMark x1="25234" y1="17288" x2="80374" y2="17627"/>
                            <a14:foregroundMark x1="32710" y1="17966" x2="34579" y2="29492"/>
                            <a14:foregroundMark x1="73832" y1="16949" x2="71963" y2="27458"/>
                            <a14:foregroundMark x1="43925" y1="94915" x2="42056" y2="78644"/>
                            <a14:foregroundMark x1="52336" y1="94237" x2="47664" y2="79661"/>
                            <a14:foregroundMark x1="28037" y1="44746" x2="28972" y2="14915"/>
                            <a14:foregroundMark x1="27103" y1="78983" x2="26168" y2="17288"/>
                            <a14:foregroundMark x1="26168" y1="79661" x2="27103" y2="16271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16200000">
                <a:off x="6698017" y="2833657"/>
                <a:ext cx="290606" cy="801205"/>
              </a:xfrm>
              <a:prstGeom prst="rect">
                <a:avLst/>
              </a:prstGeom>
            </p:spPr>
          </p:pic>
          <p:pic>
            <p:nvPicPr>
              <p:cNvPr id="16" name="그림 15">
                <a:extLst>
                  <a:ext uri="{FF2B5EF4-FFF2-40B4-BE49-F238E27FC236}">
                    <a16:creationId xmlns:a16="http://schemas.microsoft.com/office/drawing/2014/main" id="{0B1E3238-8715-460C-BB6C-F4B83C604A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17" b="100000" l="0" r="100000">
                            <a14:foregroundMark x1="53271" y1="8475" x2="53271" y2="18983"/>
                            <a14:foregroundMark x1="61682" y1="7119" x2="61682" y2="11864"/>
                            <a14:foregroundMark x1="49533" y1="6780" x2="60748" y2="6780"/>
                            <a14:foregroundMark x1="25234" y1="17288" x2="80374" y2="17627"/>
                            <a14:foregroundMark x1="32710" y1="17966" x2="34579" y2="29492"/>
                            <a14:foregroundMark x1="73832" y1="16949" x2="71963" y2="27458"/>
                            <a14:foregroundMark x1="43925" y1="94915" x2="42056" y2="78644"/>
                            <a14:foregroundMark x1="52336" y1="94237" x2="47664" y2="79661"/>
                            <a14:foregroundMark x1="28037" y1="44746" x2="28972" y2="14915"/>
                            <a14:foregroundMark x1="27103" y1="78983" x2="26168" y2="17288"/>
                            <a14:foregroundMark x1="26168" y1="79661" x2="27103" y2="16271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16200000">
                <a:off x="7665758" y="2833657"/>
                <a:ext cx="290606" cy="801205"/>
              </a:xfrm>
              <a:prstGeom prst="rect">
                <a:avLst/>
              </a:prstGeom>
            </p:spPr>
          </p:pic>
          <p:pic>
            <p:nvPicPr>
              <p:cNvPr id="17" name="그림 16">
                <a:extLst>
                  <a:ext uri="{FF2B5EF4-FFF2-40B4-BE49-F238E27FC236}">
                    <a16:creationId xmlns:a16="http://schemas.microsoft.com/office/drawing/2014/main" id="{7189AF88-E200-4A9D-86A9-104DDE33C5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17" b="100000" l="0" r="100000">
                            <a14:foregroundMark x1="53271" y1="8475" x2="53271" y2="18983"/>
                            <a14:foregroundMark x1="61682" y1="7119" x2="61682" y2="11864"/>
                            <a14:foregroundMark x1="49533" y1="6780" x2="60748" y2="6780"/>
                            <a14:foregroundMark x1="25234" y1="17288" x2="80374" y2="17627"/>
                            <a14:foregroundMark x1="32710" y1="17966" x2="34579" y2="29492"/>
                            <a14:foregroundMark x1="73832" y1="16949" x2="71963" y2="27458"/>
                            <a14:foregroundMark x1="43925" y1="94915" x2="42056" y2="78644"/>
                            <a14:foregroundMark x1="52336" y1="94237" x2="47664" y2="79661"/>
                            <a14:foregroundMark x1="28037" y1="44746" x2="28972" y2="14915"/>
                            <a14:foregroundMark x1="27103" y1="78983" x2="26168" y2="17288"/>
                            <a14:foregroundMark x1="26168" y1="79661" x2="27103" y2="16271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16200000">
                <a:off x="8633499" y="2833657"/>
                <a:ext cx="290606" cy="801205"/>
              </a:xfrm>
              <a:prstGeom prst="rect">
                <a:avLst/>
              </a:prstGeom>
            </p:spPr>
          </p:pic>
          <p:cxnSp>
            <p:nvCxnSpPr>
              <p:cNvPr id="18" name="꺾인 연결선 39">
                <a:extLst>
                  <a:ext uri="{FF2B5EF4-FFF2-40B4-BE49-F238E27FC236}">
                    <a16:creationId xmlns:a16="http://schemas.microsoft.com/office/drawing/2014/main" id="{42BC4E99-E18D-4AF4-9ECF-EB724B8D0ABC}"/>
                  </a:ext>
                </a:extLst>
              </p:cNvPr>
              <p:cNvCxnSpPr>
                <a:stCxn id="12" idx="0"/>
                <a:endCxn id="7" idx="2"/>
              </p:cNvCxnSpPr>
              <p:nvPr/>
            </p:nvCxnSpPr>
            <p:spPr>
              <a:xfrm rot="5400000" flipH="1" flipV="1">
                <a:off x="4561487" y="2375746"/>
                <a:ext cx="549942" cy="218714"/>
              </a:xfrm>
              <a:prstGeom prst="bentConnector3">
                <a:avLst>
                  <a:gd name="adj1" fmla="val 50000"/>
                </a:avLst>
              </a:prstGeom>
              <a:ln w="5715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9" name="Picture 6" descr="https://cdn.imweb.me/upload/S20240108a5211d384e8ed/3bed888381a98.png">
                <a:extLst>
                  <a:ext uri="{FF2B5EF4-FFF2-40B4-BE49-F238E27FC236}">
                    <a16:creationId xmlns:a16="http://schemas.microsoft.com/office/drawing/2014/main" id="{C1ECD01F-8171-412C-A45A-ADEC09F25F2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56937" y="2258644"/>
                <a:ext cx="927126" cy="4566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그림 19" descr="K27771031">
                <a:extLst>
                  <a:ext uri="{FF2B5EF4-FFF2-40B4-BE49-F238E27FC236}">
                    <a16:creationId xmlns:a16="http://schemas.microsoft.com/office/drawing/2014/main" id="{D4DDA515-D121-463C-B906-A4EC1AC6A8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1" cstate="hqprint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4667" b="96333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252" b="13014"/>
              <a:stretch/>
            </p:blipFill>
            <p:spPr bwMode="auto">
              <a:xfrm>
                <a:off x="3409381" y="3527723"/>
                <a:ext cx="747556" cy="5743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21" name="꺾인 연결선 42">
                <a:extLst>
                  <a:ext uri="{FF2B5EF4-FFF2-40B4-BE49-F238E27FC236}">
                    <a16:creationId xmlns:a16="http://schemas.microsoft.com/office/drawing/2014/main" id="{B875ABAC-0196-4137-A85C-A8BB567B52E7}"/>
                  </a:ext>
                </a:extLst>
              </p:cNvPr>
              <p:cNvCxnSpPr>
                <a:stCxn id="20" idx="0"/>
              </p:cNvCxnSpPr>
              <p:nvPr/>
            </p:nvCxnSpPr>
            <p:spPr>
              <a:xfrm rot="5400000" flipH="1" flipV="1">
                <a:off x="3362468" y="2525438"/>
                <a:ext cx="1422976" cy="581594"/>
              </a:xfrm>
              <a:prstGeom prst="bentConnector3">
                <a:avLst>
                  <a:gd name="adj1" fmla="val 99801"/>
                </a:avLst>
              </a:prstGeom>
              <a:ln w="5715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2" name="Picture 2" descr="https://cdn.imweb.me/upload/S20240108a5211d384e8ed/1a8f39f426d90.png">
                <a:extLst>
                  <a:ext uri="{FF2B5EF4-FFF2-40B4-BE49-F238E27FC236}">
                    <a16:creationId xmlns:a16="http://schemas.microsoft.com/office/drawing/2014/main" id="{48CC9C83-BB11-476C-AC2C-38A9F14C361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8617" b="16491"/>
              <a:stretch/>
            </p:blipFill>
            <p:spPr bwMode="auto">
              <a:xfrm>
                <a:off x="2010448" y="3613155"/>
                <a:ext cx="1009202" cy="4156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BD07B40-BC9E-4243-84A4-67644EECCC42}"/>
              </a:ext>
            </a:extLst>
          </p:cNvPr>
          <p:cNvSpPr txBox="1"/>
          <p:nvPr/>
        </p:nvSpPr>
        <p:spPr>
          <a:xfrm>
            <a:off x="2829470" y="4832601"/>
            <a:ext cx="126056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Flow Meter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13138A-99A0-47F6-9656-5E7DF069AEB1}"/>
              </a:ext>
            </a:extLst>
          </p:cNvPr>
          <p:cNvSpPr txBox="1"/>
          <p:nvPr/>
        </p:nvSpPr>
        <p:spPr>
          <a:xfrm>
            <a:off x="4871632" y="4904549"/>
            <a:ext cx="1695079" cy="3481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ko-KR" sz="1662" dirty="0">
                <a:solidFill>
                  <a:srgbClr val="FF0000"/>
                </a:solidFill>
              </a:rPr>
              <a:t>Air stone (0.5bar)</a:t>
            </a:r>
            <a:endParaRPr lang="ko-KR" altLang="en-US" sz="1662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59973F-7E3A-4AAC-9EBA-1A62E1D1E6DE}"/>
              </a:ext>
            </a:extLst>
          </p:cNvPr>
          <p:cNvSpPr txBox="1"/>
          <p:nvPr/>
        </p:nvSpPr>
        <p:spPr>
          <a:xfrm>
            <a:off x="103496" y="5937507"/>
            <a:ext cx="278433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Power Supply (AC to DC)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883E3C-98EB-431B-8762-ED66DBB7C14A}"/>
              </a:ext>
            </a:extLst>
          </p:cNvPr>
          <p:cNvSpPr txBox="1"/>
          <p:nvPr/>
        </p:nvSpPr>
        <p:spPr>
          <a:xfrm>
            <a:off x="2928408" y="5943851"/>
            <a:ext cx="232325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Battery (DC24V, 12V)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93D10C-7549-47CB-927A-366D88022AFA}"/>
              </a:ext>
            </a:extLst>
          </p:cNvPr>
          <p:cNvSpPr txBox="1"/>
          <p:nvPr/>
        </p:nvSpPr>
        <p:spPr>
          <a:xfrm>
            <a:off x="1981416" y="2469902"/>
            <a:ext cx="2890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O2MOS PSA Generator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D513A5C-2820-4EA3-9D32-FC7C835C1417}"/>
              </a:ext>
            </a:extLst>
          </p:cNvPr>
          <p:cNvSpPr txBox="1"/>
          <p:nvPr/>
        </p:nvSpPr>
        <p:spPr>
          <a:xfrm>
            <a:off x="3873342" y="3736090"/>
            <a:ext cx="20723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Emergency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70D31A4-DABF-47CA-B869-72285CEA728A}"/>
              </a:ext>
            </a:extLst>
          </p:cNvPr>
          <p:cNvSpPr txBox="1"/>
          <p:nvPr/>
        </p:nvSpPr>
        <p:spPr>
          <a:xfrm>
            <a:off x="196236" y="3030154"/>
            <a:ext cx="1337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Control &amp; Monitor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36" name="제목 29">
            <a:extLst>
              <a:ext uri="{FF2B5EF4-FFF2-40B4-BE49-F238E27FC236}">
                <a16:creationId xmlns:a16="http://schemas.microsoft.com/office/drawing/2014/main" id="{AD57A990-2963-4DE7-8DBC-6D2108FA7BEE}"/>
              </a:ext>
            </a:extLst>
          </p:cNvPr>
          <p:cNvSpPr txBox="1">
            <a:spLocks/>
          </p:cNvSpPr>
          <p:nvPr/>
        </p:nvSpPr>
        <p:spPr>
          <a:xfrm>
            <a:off x="545601" y="507681"/>
            <a:ext cx="80812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System</a:t>
            </a:r>
            <a:r>
              <a:rPr lang="ko-KR" altLang="en-US" dirty="0"/>
              <a:t> </a:t>
            </a:r>
            <a:r>
              <a:rPr lang="en-US" altLang="ko-KR" dirty="0"/>
              <a:t>Configuration &amp; Layout</a:t>
            </a:r>
            <a:endParaRPr lang="ko-KR" altLang="en-US" dirty="0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208E0EB3-4D69-4231-98C5-9A3F1DE533FF}"/>
              </a:ext>
            </a:extLst>
          </p:cNvPr>
          <p:cNvGrpSpPr/>
          <p:nvPr/>
        </p:nvGrpSpPr>
        <p:grpSpPr>
          <a:xfrm>
            <a:off x="4920466" y="1500414"/>
            <a:ext cx="4161640" cy="2201801"/>
            <a:chOff x="3876196" y="2111521"/>
            <a:chExt cx="5279905" cy="2509614"/>
          </a:xfrm>
        </p:grpSpPr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3B89046D-6917-4DCE-8164-0D16F19973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r="13999"/>
            <a:stretch/>
          </p:blipFill>
          <p:spPr>
            <a:xfrm>
              <a:off x="6661951" y="2152448"/>
              <a:ext cx="2494150" cy="2113537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430F8859-5212-4464-A200-ABF7527E24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l="17940" t="5637" b="43917"/>
            <a:stretch/>
          </p:blipFill>
          <p:spPr>
            <a:xfrm>
              <a:off x="3876196" y="2111521"/>
              <a:ext cx="3180007" cy="25096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3759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CA74C3B-6DC2-417A-B2F3-2A45A2A50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2465" y="1810708"/>
            <a:ext cx="4336708" cy="2348322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711D64A6-4AEF-4AD6-BF38-453136A7D0E3}"/>
              </a:ext>
            </a:extLst>
          </p:cNvPr>
          <p:cNvGrpSpPr/>
          <p:nvPr/>
        </p:nvGrpSpPr>
        <p:grpSpPr>
          <a:xfrm>
            <a:off x="91948" y="1863620"/>
            <a:ext cx="4336708" cy="5085819"/>
            <a:chOff x="182880" y="2109978"/>
            <a:chExt cx="4336708" cy="4240022"/>
          </a:xfrm>
        </p:grpSpPr>
        <p:sp>
          <p:nvSpPr>
            <p:cNvPr id="76" name="Shape 29">
              <a:extLst>
                <a:ext uri="{FF2B5EF4-FFF2-40B4-BE49-F238E27FC236}">
                  <a16:creationId xmlns:a16="http://schemas.microsoft.com/office/drawing/2014/main" id="{D9B4C197-091C-49EB-9D02-7AE2CE5B06D4}"/>
                </a:ext>
              </a:extLst>
            </p:cNvPr>
            <p:cNvSpPr/>
            <p:nvPr/>
          </p:nvSpPr>
          <p:spPr>
            <a:xfrm>
              <a:off x="182880" y="2109978"/>
              <a:ext cx="4336708" cy="4240022"/>
            </a:xfrm>
            <a:prstGeom prst="rect">
              <a:avLst/>
            </a:prstGeom>
            <a:solidFill>
              <a:srgbClr val="F0F7FF"/>
            </a:solidFill>
            <a:ln w="12700">
              <a:solidFill>
                <a:srgbClr val="C0D8EE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77" name="Text 30">
              <a:extLst>
                <a:ext uri="{FF2B5EF4-FFF2-40B4-BE49-F238E27FC236}">
                  <a16:creationId xmlns:a16="http://schemas.microsoft.com/office/drawing/2014/main" id="{84712B9C-8E13-4E10-89A8-A3D2DE249CE8}"/>
                </a:ext>
              </a:extLst>
            </p:cNvPr>
            <p:cNvSpPr/>
            <p:nvPr/>
          </p:nvSpPr>
          <p:spPr>
            <a:xfrm>
              <a:off x="365759" y="2201418"/>
              <a:ext cx="3955459" cy="366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600" b="1" dirty="0">
                  <a:solidFill>
                    <a:srgbClr val="065A82"/>
                  </a:solidFill>
                </a:rPr>
                <a:t>How the Redundancy Works</a:t>
              </a:r>
              <a:endParaRPr lang="en-US" sz="1600" dirty="0"/>
            </a:p>
          </p:txBody>
        </p:sp>
        <p:sp>
          <p:nvSpPr>
            <p:cNvPr id="78" name="Shape 31">
              <a:extLst>
                <a:ext uri="{FF2B5EF4-FFF2-40B4-BE49-F238E27FC236}">
                  <a16:creationId xmlns:a16="http://schemas.microsoft.com/office/drawing/2014/main" id="{3FAE9B0A-6ACB-4AF5-A759-6EA236681E09}"/>
                </a:ext>
              </a:extLst>
            </p:cNvPr>
            <p:cNvSpPr/>
            <p:nvPr/>
          </p:nvSpPr>
          <p:spPr>
            <a:xfrm>
              <a:off x="365759" y="2704337"/>
              <a:ext cx="3812491" cy="530003"/>
            </a:xfrm>
            <a:prstGeom prst="rect">
              <a:avLst/>
            </a:prstGeom>
            <a:solidFill>
              <a:srgbClr val="1C7293"/>
            </a:solidFill>
            <a:ln w="12700">
              <a:solidFill>
                <a:srgbClr val="1C7293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79" name="Text 32">
              <a:extLst>
                <a:ext uri="{FF2B5EF4-FFF2-40B4-BE49-F238E27FC236}">
                  <a16:creationId xmlns:a16="http://schemas.microsoft.com/office/drawing/2014/main" id="{A4F314E1-6E67-4A50-9A67-0FDEFD4161A9}"/>
                </a:ext>
              </a:extLst>
            </p:cNvPr>
            <p:cNvSpPr/>
            <p:nvPr/>
          </p:nvSpPr>
          <p:spPr>
            <a:xfrm>
              <a:off x="365759" y="2704337"/>
              <a:ext cx="3812491" cy="53000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1400" b="1" dirty="0">
                  <a:solidFill>
                    <a:srgbClr val="FFFFFF"/>
                  </a:solidFill>
                </a:rPr>
                <a:t>PSA Generator Running</a:t>
              </a:r>
              <a:endParaRPr lang="en-US" sz="1400" dirty="0"/>
            </a:p>
          </p:txBody>
        </p:sp>
        <p:sp>
          <p:nvSpPr>
            <p:cNvPr id="80" name="Shape 33">
              <a:extLst>
                <a:ext uri="{FF2B5EF4-FFF2-40B4-BE49-F238E27FC236}">
                  <a16:creationId xmlns:a16="http://schemas.microsoft.com/office/drawing/2014/main" id="{0CC4D9FE-AAC4-44F4-8CE9-37DBC73A9EF7}"/>
                </a:ext>
              </a:extLst>
            </p:cNvPr>
            <p:cNvSpPr/>
            <p:nvPr/>
          </p:nvSpPr>
          <p:spPr>
            <a:xfrm>
              <a:off x="2084831" y="3207257"/>
              <a:ext cx="57187" cy="173455"/>
            </a:xfrm>
            <a:prstGeom prst="rect">
              <a:avLst/>
            </a:prstGeom>
            <a:solidFill>
              <a:srgbClr val="64748B"/>
            </a:solidFill>
            <a:ln w="12700">
              <a:solidFill>
                <a:srgbClr val="64748B"/>
              </a:solidFill>
              <a:prstDash val="solid"/>
            </a:ln>
          </p:spPr>
        </p:sp>
        <p:sp>
          <p:nvSpPr>
            <p:cNvPr id="81" name="Shape 34">
              <a:extLst>
                <a:ext uri="{FF2B5EF4-FFF2-40B4-BE49-F238E27FC236}">
                  <a16:creationId xmlns:a16="http://schemas.microsoft.com/office/drawing/2014/main" id="{6942B35F-33FB-4CDC-A4C5-574CF05BFFF5}"/>
                </a:ext>
              </a:extLst>
            </p:cNvPr>
            <p:cNvSpPr/>
            <p:nvPr/>
          </p:nvSpPr>
          <p:spPr>
            <a:xfrm>
              <a:off x="365759" y="3371849"/>
              <a:ext cx="3812491" cy="530003"/>
            </a:xfrm>
            <a:prstGeom prst="rect">
              <a:avLst/>
            </a:prstGeom>
            <a:solidFill>
              <a:srgbClr val="065A82"/>
            </a:solidFill>
            <a:ln w="12700">
              <a:solidFill>
                <a:srgbClr val="065A82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82" name="Text 35">
              <a:extLst>
                <a:ext uri="{FF2B5EF4-FFF2-40B4-BE49-F238E27FC236}">
                  <a16:creationId xmlns:a16="http://schemas.microsoft.com/office/drawing/2014/main" id="{2C923204-A4AA-46E3-B3C8-180333824BB6}"/>
                </a:ext>
              </a:extLst>
            </p:cNvPr>
            <p:cNvSpPr/>
            <p:nvPr/>
          </p:nvSpPr>
          <p:spPr>
            <a:xfrm>
              <a:off x="365759" y="3371849"/>
              <a:ext cx="3812491" cy="53000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1400" b="1" dirty="0">
                  <a:solidFill>
                    <a:srgbClr val="FFFFFF"/>
                  </a:solidFill>
                </a:rPr>
                <a:t>Monitor O₂ Pressure &amp; DC Power</a:t>
              </a:r>
              <a:endParaRPr lang="en-US" sz="1400" dirty="0"/>
            </a:p>
          </p:txBody>
        </p:sp>
        <p:sp>
          <p:nvSpPr>
            <p:cNvPr id="83" name="Shape 36">
              <a:extLst>
                <a:ext uri="{FF2B5EF4-FFF2-40B4-BE49-F238E27FC236}">
                  <a16:creationId xmlns:a16="http://schemas.microsoft.com/office/drawing/2014/main" id="{BAE37F40-4470-45BC-9C66-64ADF9183D67}"/>
                </a:ext>
              </a:extLst>
            </p:cNvPr>
            <p:cNvSpPr/>
            <p:nvPr/>
          </p:nvSpPr>
          <p:spPr>
            <a:xfrm>
              <a:off x="2084831" y="3874769"/>
              <a:ext cx="57187" cy="173455"/>
            </a:xfrm>
            <a:prstGeom prst="rect">
              <a:avLst/>
            </a:prstGeom>
            <a:solidFill>
              <a:srgbClr val="64748B"/>
            </a:solidFill>
            <a:ln w="12700">
              <a:solidFill>
                <a:srgbClr val="64748B"/>
              </a:solidFill>
              <a:prstDash val="solid"/>
            </a:ln>
          </p:spPr>
        </p:sp>
        <p:sp>
          <p:nvSpPr>
            <p:cNvPr id="84" name="Shape 37">
              <a:extLst>
                <a:ext uri="{FF2B5EF4-FFF2-40B4-BE49-F238E27FC236}">
                  <a16:creationId xmlns:a16="http://schemas.microsoft.com/office/drawing/2014/main" id="{762BC073-6C6F-4ED5-B25A-21B778D2C5B5}"/>
                </a:ext>
              </a:extLst>
            </p:cNvPr>
            <p:cNvSpPr/>
            <p:nvPr/>
          </p:nvSpPr>
          <p:spPr>
            <a:xfrm>
              <a:off x="365759" y="4039361"/>
              <a:ext cx="3812491" cy="530003"/>
            </a:xfrm>
            <a:prstGeom prst="rect">
              <a:avLst/>
            </a:prstGeom>
            <a:solidFill>
              <a:srgbClr val="E67E22"/>
            </a:solidFill>
            <a:ln w="12700">
              <a:solidFill>
                <a:srgbClr val="E67E22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85" name="Text 38">
              <a:extLst>
                <a:ext uri="{FF2B5EF4-FFF2-40B4-BE49-F238E27FC236}">
                  <a16:creationId xmlns:a16="http://schemas.microsoft.com/office/drawing/2014/main" id="{B851CB69-2E87-44D5-8E7A-1FD5BA752C5C}"/>
                </a:ext>
              </a:extLst>
            </p:cNvPr>
            <p:cNvSpPr/>
            <p:nvPr/>
          </p:nvSpPr>
          <p:spPr>
            <a:xfrm>
              <a:off x="365759" y="4039361"/>
              <a:ext cx="3812491" cy="53000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1400" b="1" dirty="0">
                  <a:solidFill>
                    <a:srgbClr val="FFFFFF"/>
                  </a:solidFill>
                </a:rPr>
                <a:t>Abnormality Detected?</a:t>
              </a:r>
              <a:endParaRPr lang="en-US" sz="1400" dirty="0"/>
            </a:p>
          </p:txBody>
        </p:sp>
        <p:sp>
          <p:nvSpPr>
            <p:cNvPr id="86" name="Shape 39">
              <a:extLst>
                <a:ext uri="{FF2B5EF4-FFF2-40B4-BE49-F238E27FC236}">
                  <a16:creationId xmlns:a16="http://schemas.microsoft.com/office/drawing/2014/main" id="{F63760FA-3A48-4C4B-9C3B-4AB133756A28}"/>
                </a:ext>
              </a:extLst>
            </p:cNvPr>
            <p:cNvSpPr/>
            <p:nvPr/>
          </p:nvSpPr>
          <p:spPr>
            <a:xfrm>
              <a:off x="2084831" y="4542281"/>
              <a:ext cx="57187" cy="173455"/>
            </a:xfrm>
            <a:prstGeom prst="rect">
              <a:avLst/>
            </a:prstGeom>
            <a:solidFill>
              <a:srgbClr val="64748B"/>
            </a:solidFill>
            <a:ln w="12700">
              <a:solidFill>
                <a:srgbClr val="64748B"/>
              </a:solidFill>
              <a:prstDash val="solid"/>
            </a:ln>
          </p:spPr>
        </p:sp>
        <p:sp>
          <p:nvSpPr>
            <p:cNvPr id="87" name="Shape 40">
              <a:extLst>
                <a:ext uri="{FF2B5EF4-FFF2-40B4-BE49-F238E27FC236}">
                  <a16:creationId xmlns:a16="http://schemas.microsoft.com/office/drawing/2014/main" id="{C71BCC3B-C5B4-4C57-9A4A-FCFA13C65D6B}"/>
                </a:ext>
              </a:extLst>
            </p:cNvPr>
            <p:cNvSpPr/>
            <p:nvPr/>
          </p:nvSpPr>
          <p:spPr>
            <a:xfrm>
              <a:off x="365759" y="4706873"/>
              <a:ext cx="3812491" cy="530003"/>
            </a:xfrm>
            <a:prstGeom prst="rect">
              <a:avLst/>
            </a:prstGeom>
            <a:solidFill>
              <a:srgbClr val="E53E3E"/>
            </a:solidFill>
            <a:ln w="12700">
              <a:solidFill>
                <a:srgbClr val="E53E3E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88" name="Text 41">
              <a:extLst>
                <a:ext uri="{FF2B5EF4-FFF2-40B4-BE49-F238E27FC236}">
                  <a16:creationId xmlns:a16="http://schemas.microsoft.com/office/drawing/2014/main" id="{A30A30B0-9B58-4719-B660-0E373BF948C3}"/>
                </a:ext>
              </a:extLst>
            </p:cNvPr>
            <p:cNvSpPr/>
            <p:nvPr/>
          </p:nvSpPr>
          <p:spPr>
            <a:xfrm>
              <a:off x="365759" y="4706873"/>
              <a:ext cx="3812491" cy="53000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1400" b="1" dirty="0">
                  <a:solidFill>
                    <a:srgbClr val="FFFFFF"/>
                  </a:solidFill>
                </a:rPr>
                <a:t>Auto Valve Opens →</a:t>
              </a:r>
              <a:endParaRPr lang="en-US" sz="1400" dirty="0"/>
            </a:p>
            <a:p>
              <a:pPr algn="ctr"/>
              <a:r>
                <a:rPr lang="en-US" sz="1400" b="1" dirty="0">
                  <a:solidFill>
                    <a:srgbClr val="FFFFFF"/>
                  </a:solidFill>
                </a:rPr>
                <a:t>Backup O₂ Cylinders Activate</a:t>
              </a:r>
              <a:endParaRPr lang="en-US" sz="1400" dirty="0"/>
            </a:p>
          </p:txBody>
        </p:sp>
        <p:sp>
          <p:nvSpPr>
            <p:cNvPr id="89" name="Shape 42">
              <a:extLst>
                <a:ext uri="{FF2B5EF4-FFF2-40B4-BE49-F238E27FC236}">
                  <a16:creationId xmlns:a16="http://schemas.microsoft.com/office/drawing/2014/main" id="{F0B89276-0A17-4562-8613-A87A6925E848}"/>
                </a:ext>
              </a:extLst>
            </p:cNvPr>
            <p:cNvSpPr/>
            <p:nvPr/>
          </p:nvSpPr>
          <p:spPr>
            <a:xfrm>
              <a:off x="2084831" y="5209793"/>
              <a:ext cx="57187" cy="173455"/>
            </a:xfrm>
            <a:prstGeom prst="rect">
              <a:avLst/>
            </a:prstGeom>
            <a:solidFill>
              <a:srgbClr val="64748B"/>
            </a:solidFill>
            <a:ln w="12700">
              <a:solidFill>
                <a:srgbClr val="64748B"/>
              </a:solidFill>
              <a:prstDash val="solid"/>
            </a:ln>
          </p:spPr>
        </p:sp>
        <p:sp>
          <p:nvSpPr>
            <p:cNvPr id="90" name="Shape 43">
              <a:extLst>
                <a:ext uri="{FF2B5EF4-FFF2-40B4-BE49-F238E27FC236}">
                  <a16:creationId xmlns:a16="http://schemas.microsoft.com/office/drawing/2014/main" id="{ABAAB691-587C-4C27-A6EC-191085727B07}"/>
                </a:ext>
              </a:extLst>
            </p:cNvPr>
            <p:cNvSpPr/>
            <p:nvPr/>
          </p:nvSpPr>
          <p:spPr>
            <a:xfrm>
              <a:off x="365759" y="5374385"/>
              <a:ext cx="3812491" cy="530003"/>
            </a:xfrm>
            <a:prstGeom prst="rect">
              <a:avLst/>
            </a:prstGeom>
            <a:solidFill>
              <a:srgbClr val="21295C"/>
            </a:solidFill>
            <a:ln w="12700">
              <a:solidFill>
                <a:srgbClr val="21295C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91" name="Text 44">
              <a:extLst>
                <a:ext uri="{FF2B5EF4-FFF2-40B4-BE49-F238E27FC236}">
                  <a16:creationId xmlns:a16="http://schemas.microsoft.com/office/drawing/2014/main" id="{19E96264-2FF4-4725-99DF-EA8DD32A8267}"/>
                </a:ext>
              </a:extLst>
            </p:cNvPr>
            <p:cNvSpPr/>
            <p:nvPr/>
          </p:nvSpPr>
          <p:spPr>
            <a:xfrm>
              <a:off x="365759" y="5374385"/>
              <a:ext cx="3812491" cy="53000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algn="ctr"/>
              <a:r>
                <a:rPr lang="en-US" sz="1400" b="1" dirty="0">
                  <a:solidFill>
                    <a:srgbClr val="FFFFFF"/>
                  </a:solidFill>
                </a:rPr>
                <a:t>Alarm Sounds &amp; LED Flashes</a:t>
              </a:r>
              <a:endParaRPr lang="en-US" sz="1400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40A84B5-C783-4D9A-9886-3E22C83B8235}"/>
              </a:ext>
            </a:extLst>
          </p:cNvPr>
          <p:cNvSpPr txBox="1"/>
          <p:nvPr/>
        </p:nvSpPr>
        <p:spPr>
          <a:xfrm>
            <a:off x="438482" y="304558"/>
            <a:ext cx="83153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</a:rPr>
              <a:t>Emergency &amp; Supplemental  Liquid Oxygen Backup System, </a:t>
            </a:r>
            <a:r>
              <a:rPr lang="en-US" altLang="ko-KR" sz="3600" dirty="0"/>
              <a:t>Redundancy</a:t>
            </a:r>
            <a:r>
              <a:rPr lang="ko-KR" altLang="en-US" sz="3600" dirty="0"/>
              <a:t> </a:t>
            </a:r>
            <a:r>
              <a:rPr lang="en-US" altLang="ko-KR" sz="3600" dirty="0"/>
              <a:t>options</a:t>
            </a:r>
            <a:endParaRPr lang="ko-KR" altLang="en-US" sz="2000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9592764-7760-4BA3-A650-2303AA9E1A03}"/>
              </a:ext>
            </a:extLst>
          </p:cNvPr>
          <p:cNvGrpSpPr/>
          <p:nvPr/>
        </p:nvGrpSpPr>
        <p:grpSpPr>
          <a:xfrm>
            <a:off x="4691502" y="4206699"/>
            <a:ext cx="4114800" cy="2436972"/>
            <a:chOff x="4702467" y="3984148"/>
            <a:chExt cx="4114800" cy="2761488"/>
          </a:xfrm>
        </p:grpSpPr>
        <p:sp>
          <p:nvSpPr>
            <p:cNvPr id="23" name="Shape 5">
              <a:extLst>
                <a:ext uri="{FF2B5EF4-FFF2-40B4-BE49-F238E27FC236}">
                  <a16:creationId xmlns:a16="http://schemas.microsoft.com/office/drawing/2014/main" id="{798EAAF3-4825-4660-A026-6FA26847219E}"/>
                </a:ext>
              </a:extLst>
            </p:cNvPr>
            <p:cNvSpPr/>
            <p:nvPr/>
          </p:nvSpPr>
          <p:spPr>
            <a:xfrm>
              <a:off x="4702467" y="3984148"/>
              <a:ext cx="1965960" cy="841248"/>
            </a:xfrm>
            <a:prstGeom prst="rect">
              <a:avLst/>
            </a:prstGeom>
            <a:solidFill>
              <a:srgbClr val="F0F4F8"/>
            </a:solidFill>
            <a:ln w="12700">
              <a:solidFill>
                <a:srgbClr val="D0DDE8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24" name="Shape 6">
              <a:extLst>
                <a:ext uri="{FF2B5EF4-FFF2-40B4-BE49-F238E27FC236}">
                  <a16:creationId xmlns:a16="http://schemas.microsoft.com/office/drawing/2014/main" id="{C5E5AE7F-A5CE-42C6-AEA4-522419FEDD1D}"/>
                </a:ext>
              </a:extLst>
            </p:cNvPr>
            <p:cNvSpPr/>
            <p:nvPr/>
          </p:nvSpPr>
          <p:spPr>
            <a:xfrm>
              <a:off x="4702467" y="3984148"/>
              <a:ext cx="54864" cy="841248"/>
            </a:xfrm>
            <a:prstGeom prst="rect">
              <a:avLst/>
            </a:prstGeom>
            <a:solidFill>
              <a:srgbClr val="02C39A"/>
            </a:solidFill>
            <a:ln w="12700">
              <a:solidFill>
                <a:srgbClr val="02C39A"/>
              </a:solidFill>
              <a:prstDash val="solid"/>
            </a:ln>
          </p:spPr>
        </p:sp>
        <p:sp>
          <p:nvSpPr>
            <p:cNvPr id="25" name="Text 7">
              <a:extLst>
                <a:ext uri="{FF2B5EF4-FFF2-40B4-BE49-F238E27FC236}">
                  <a16:creationId xmlns:a16="http://schemas.microsoft.com/office/drawing/2014/main" id="{7CBE3282-A406-4014-AD94-DEBA0F94DF5B}"/>
                </a:ext>
              </a:extLst>
            </p:cNvPr>
            <p:cNvSpPr/>
            <p:nvPr/>
          </p:nvSpPr>
          <p:spPr>
            <a:xfrm>
              <a:off x="4839627" y="4048156"/>
              <a:ext cx="17373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065A82"/>
                  </a:solidFill>
                </a:rPr>
                <a:t>Automatic Emergency</a:t>
              </a:r>
              <a:endParaRPr lang="en-US" sz="1200" dirty="0"/>
            </a:p>
          </p:txBody>
        </p:sp>
        <p:sp>
          <p:nvSpPr>
            <p:cNvPr id="26" name="Text 8">
              <a:extLst>
                <a:ext uri="{FF2B5EF4-FFF2-40B4-BE49-F238E27FC236}">
                  <a16:creationId xmlns:a16="http://schemas.microsoft.com/office/drawing/2014/main" id="{49E29458-708B-42D8-8579-492AC0A92E2C}"/>
                </a:ext>
              </a:extLst>
            </p:cNvPr>
            <p:cNvSpPr/>
            <p:nvPr/>
          </p:nvSpPr>
          <p:spPr>
            <a:xfrm>
              <a:off x="4839627" y="4331620"/>
              <a:ext cx="173736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20000"/>
                </a:lnSpc>
                <a:buNone/>
              </a:pPr>
              <a:r>
                <a:rPr lang="en-US" sz="1100" dirty="0">
                  <a:solidFill>
                    <a:srgbClr val="64748B"/>
                  </a:solidFill>
                </a:rPr>
                <a:t>Auto-opens valve when oxygen pressure drops below setpoint</a:t>
              </a:r>
              <a:endParaRPr lang="en-US" sz="1100" dirty="0"/>
            </a:p>
          </p:txBody>
        </p:sp>
        <p:sp>
          <p:nvSpPr>
            <p:cNvPr id="27" name="Shape 9">
              <a:extLst>
                <a:ext uri="{FF2B5EF4-FFF2-40B4-BE49-F238E27FC236}">
                  <a16:creationId xmlns:a16="http://schemas.microsoft.com/office/drawing/2014/main" id="{286E4241-9CF3-4FC7-8D52-BC658C6DCC20}"/>
                </a:ext>
              </a:extLst>
            </p:cNvPr>
            <p:cNvSpPr/>
            <p:nvPr/>
          </p:nvSpPr>
          <p:spPr>
            <a:xfrm>
              <a:off x="6851307" y="3984148"/>
              <a:ext cx="1965960" cy="841248"/>
            </a:xfrm>
            <a:prstGeom prst="rect">
              <a:avLst/>
            </a:prstGeom>
            <a:solidFill>
              <a:srgbClr val="F0F4F8"/>
            </a:solidFill>
            <a:ln w="12700">
              <a:solidFill>
                <a:srgbClr val="D0DDE8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28" name="Shape 10">
              <a:extLst>
                <a:ext uri="{FF2B5EF4-FFF2-40B4-BE49-F238E27FC236}">
                  <a16:creationId xmlns:a16="http://schemas.microsoft.com/office/drawing/2014/main" id="{4A16B258-C506-4FD0-A020-589A98838358}"/>
                </a:ext>
              </a:extLst>
            </p:cNvPr>
            <p:cNvSpPr/>
            <p:nvPr/>
          </p:nvSpPr>
          <p:spPr>
            <a:xfrm>
              <a:off x="6851307" y="3984148"/>
              <a:ext cx="54864" cy="841248"/>
            </a:xfrm>
            <a:prstGeom prst="rect">
              <a:avLst/>
            </a:prstGeom>
            <a:solidFill>
              <a:srgbClr val="02C39A"/>
            </a:solidFill>
            <a:ln w="12700">
              <a:solidFill>
                <a:srgbClr val="02C39A"/>
              </a:solidFill>
              <a:prstDash val="solid"/>
            </a:ln>
          </p:spPr>
        </p:sp>
        <p:sp>
          <p:nvSpPr>
            <p:cNvPr id="29" name="Text 11">
              <a:extLst>
                <a:ext uri="{FF2B5EF4-FFF2-40B4-BE49-F238E27FC236}">
                  <a16:creationId xmlns:a16="http://schemas.microsoft.com/office/drawing/2014/main" id="{E98F7B39-819D-4E48-A700-6F8BF52B7C22}"/>
                </a:ext>
              </a:extLst>
            </p:cNvPr>
            <p:cNvSpPr/>
            <p:nvPr/>
          </p:nvSpPr>
          <p:spPr>
            <a:xfrm>
              <a:off x="6988467" y="4048156"/>
              <a:ext cx="17373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065A82"/>
                  </a:solidFill>
                </a:rPr>
                <a:t>Manual Supplemental</a:t>
              </a:r>
              <a:endParaRPr lang="en-US" sz="1200" dirty="0"/>
            </a:p>
          </p:txBody>
        </p:sp>
        <p:sp>
          <p:nvSpPr>
            <p:cNvPr id="30" name="Text 12">
              <a:extLst>
                <a:ext uri="{FF2B5EF4-FFF2-40B4-BE49-F238E27FC236}">
                  <a16:creationId xmlns:a16="http://schemas.microsoft.com/office/drawing/2014/main" id="{7F9D9A7F-62B1-4D22-B950-A621AC0B6FC3}"/>
                </a:ext>
              </a:extLst>
            </p:cNvPr>
            <p:cNvSpPr/>
            <p:nvPr/>
          </p:nvSpPr>
          <p:spPr>
            <a:xfrm>
              <a:off x="6988467" y="4331620"/>
              <a:ext cx="173736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20000"/>
                </a:lnSpc>
                <a:buNone/>
              </a:pPr>
              <a:r>
                <a:rPr lang="en-US" sz="1100" dirty="0">
                  <a:solidFill>
                    <a:srgbClr val="64748B"/>
                  </a:solidFill>
                </a:rPr>
                <a:t>Driver or operator can manually boost oxygen supply anytime</a:t>
              </a:r>
              <a:endParaRPr lang="en-US" sz="1100" dirty="0"/>
            </a:p>
          </p:txBody>
        </p:sp>
        <p:sp>
          <p:nvSpPr>
            <p:cNvPr id="31" name="Shape 13">
              <a:extLst>
                <a:ext uri="{FF2B5EF4-FFF2-40B4-BE49-F238E27FC236}">
                  <a16:creationId xmlns:a16="http://schemas.microsoft.com/office/drawing/2014/main" id="{8BBA03ED-1CC1-45FF-8C8A-86E8DEA0DF4F}"/>
                </a:ext>
              </a:extLst>
            </p:cNvPr>
            <p:cNvSpPr/>
            <p:nvPr/>
          </p:nvSpPr>
          <p:spPr>
            <a:xfrm>
              <a:off x="4702467" y="4944268"/>
              <a:ext cx="1965960" cy="841248"/>
            </a:xfrm>
            <a:prstGeom prst="rect">
              <a:avLst/>
            </a:prstGeom>
            <a:solidFill>
              <a:srgbClr val="F0F4F8"/>
            </a:solidFill>
            <a:ln w="12700">
              <a:solidFill>
                <a:srgbClr val="D0DDE8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32" name="Shape 14">
              <a:extLst>
                <a:ext uri="{FF2B5EF4-FFF2-40B4-BE49-F238E27FC236}">
                  <a16:creationId xmlns:a16="http://schemas.microsoft.com/office/drawing/2014/main" id="{D36140ED-68AC-4114-BE94-B952E50343EC}"/>
                </a:ext>
              </a:extLst>
            </p:cNvPr>
            <p:cNvSpPr/>
            <p:nvPr/>
          </p:nvSpPr>
          <p:spPr>
            <a:xfrm>
              <a:off x="4702467" y="4944268"/>
              <a:ext cx="54864" cy="841248"/>
            </a:xfrm>
            <a:prstGeom prst="rect">
              <a:avLst/>
            </a:prstGeom>
            <a:solidFill>
              <a:srgbClr val="02C39A"/>
            </a:solidFill>
            <a:ln w="12700">
              <a:solidFill>
                <a:srgbClr val="02C39A"/>
              </a:solidFill>
              <a:prstDash val="solid"/>
            </a:ln>
          </p:spPr>
        </p:sp>
        <p:sp>
          <p:nvSpPr>
            <p:cNvPr id="33" name="Text 15">
              <a:extLst>
                <a:ext uri="{FF2B5EF4-FFF2-40B4-BE49-F238E27FC236}">
                  <a16:creationId xmlns:a16="http://schemas.microsoft.com/office/drawing/2014/main" id="{4C8BFEC9-960D-4597-A76B-05373325E6E3}"/>
                </a:ext>
              </a:extLst>
            </p:cNvPr>
            <p:cNvSpPr/>
            <p:nvPr/>
          </p:nvSpPr>
          <p:spPr>
            <a:xfrm>
              <a:off x="4839627" y="5008276"/>
              <a:ext cx="17373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065A82"/>
                  </a:solidFill>
                </a:rPr>
                <a:t>DC Power Monitoring</a:t>
              </a:r>
              <a:endParaRPr lang="en-US" sz="1200" dirty="0"/>
            </a:p>
          </p:txBody>
        </p:sp>
        <p:sp>
          <p:nvSpPr>
            <p:cNvPr id="34" name="Text 16">
              <a:extLst>
                <a:ext uri="{FF2B5EF4-FFF2-40B4-BE49-F238E27FC236}">
                  <a16:creationId xmlns:a16="http://schemas.microsoft.com/office/drawing/2014/main" id="{240F1996-F7ED-442E-9139-2A74C80E99DF}"/>
                </a:ext>
              </a:extLst>
            </p:cNvPr>
            <p:cNvSpPr/>
            <p:nvPr/>
          </p:nvSpPr>
          <p:spPr>
            <a:xfrm>
              <a:off x="4839627" y="5291740"/>
              <a:ext cx="173736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20000"/>
                </a:lnSpc>
                <a:buNone/>
              </a:pPr>
              <a:r>
                <a:rPr lang="en-US" sz="1100" dirty="0">
                  <a:solidFill>
                    <a:srgbClr val="64748B"/>
                  </a:solidFill>
                </a:rPr>
                <a:t>Detects battery/power abnormalities with audible alarm</a:t>
              </a:r>
              <a:endParaRPr lang="en-US" sz="1100" dirty="0"/>
            </a:p>
          </p:txBody>
        </p:sp>
        <p:sp>
          <p:nvSpPr>
            <p:cNvPr id="35" name="Shape 17">
              <a:extLst>
                <a:ext uri="{FF2B5EF4-FFF2-40B4-BE49-F238E27FC236}">
                  <a16:creationId xmlns:a16="http://schemas.microsoft.com/office/drawing/2014/main" id="{FB6B017C-96B2-4324-BAF3-BB2C6AA9A73B}"/>
                </a:ext>
              </a:extLst>
            </p:cNvPr>
            <p:cNvSpPr/>
            <p:nvPr/>
          </p:nvSpPr>
          <p:spPr>
            <a:xfrm>
              <a:off x="6851307" y="4944268"/>
              <a:ext cx="1965960" cy="841248"/>
            </a:xfrm>
            <a:prstGeom prst="rect">
              <a:avLst/>
            </a:prstGeom>
            <a:solidFill>
              <a:srgbClr val="F0F4F8"/>
            </a:solidFill>
            <a:ln w="12700">
              <a:solidFill>
                <a:srgbClr val="D0DDE8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36" name="Shape 18">
              <a:extLst>
                <a:ext uri="{FF2B5EF4-FFF2-40B4-BE49-F238E27FC236}">
                  <a16:creationId xmlns:a16="http://schemas.microsoft.com/office/drawing/2014/main" id="{CBE25637-B992-4DB4-9C52-8550DA6C2246}"/>
                </a:ext>
              </a:extLst>
            </p:cNvPr>
            <p:cNvSpPr/>
            <p:nvPr/>
          </p:nvSpPr>
          <p:spPr>
            <a:xfrm>
              <a:off x="6851307" y="4944268"/>
              <a:ext cx="54864" cy="841248"/>
            </a:xfrm>
            <a:prstGeom prst="rect">
              <a:avLst/>
            </a:prstGeom>
            <a:solidFill>
              <a:srgbClr val="02C39A"/>
            </a:solidFill>
            <a:ln w="12700">
              <a:solidFill>
                <a:srgbClr val="02C39A"/>
              </a:solidFill>
              <a:prstDash val="solid"/>
            </a:ln>
          </p:spPr>
        </p:sp>
        <p:sp>
          <p:nvSpPr>
            <p:cNvPr id="37" name="Text 19">
              <a:extLst>
                <a:ext uri="{FF2B5EF4-FFF2-40B4-BE49-F238E27FC236}">
                  <a16:creationId xmlns:a16="http://schemas.microsoft.com/office/drawing/2014/main" id="{36C517AA-8288-43E8-869F-37E89E96BADB}"/>
                </a:ext>
              </a:extLst>
            </p:cNvPr>
            <p:cNvSpPr/>
            <p:nvPr/>
          </p:nvSpPr>
          <p:spPr>
            <a:xfrm>
              <a:off x="6988467" y="5008276"/>
              <a:ext cx="17373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065A82"/>
                  </a:solidFill>
                </a:rPr>
                <a:t>Pressure Monitoring</a:t>
              </a:r>
              <a:endParaRPr lang="en-US" sz="1200" dirty="0"/>
            </a:p>
          </p:txBody>
        </p:sp>
        <p:sp>
          <p:nvSpPr>
            <p:cNvPr id="38" name="Text 20">
              <a:extLst>
                <a:ext uri="{FF2B5EF4-FFF2-40B4-BE49-F238E27FC236}">
                  <a16:creationId xmlns:a16="http://schemas.microsoft.com/office/drawing/2014/main" id="{CC643492-EBB9-48A1-BD4A-EBB369A1AAAA}"/>
                </a:ext>
              </a:extLst>
            </p:cNvPr>
            <p:cNvSpPr/>
            <p:nvPr/>
          </p:nvSpPr>
          <p:spPr>
            <a:xfrm>
              <a:off x="6988467" y="5291740"/>
              <a:ext cx="173736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20000"/>
                </a:lnSpc>
                <a:buNone/>
              </a:pPr>
              <a:r>
                <a:rPr lang="en-US" sz="1100" dirty="0">
                  <a:solidFill>
                    <a:srgbClr val="64748B"/>
                  </a:solidFill>
                </a:rPr>
                <a:t>Continuously checks O₂ supply line pressure</a:t>
              </a:r>
              <a:endParaRPr lang="en-US" sz="1100" dirty="0"/>
            </a:p>
          </p:txBody>
        </p:sp>
        <p:sp>
          <p:nvSpPr>
            <p:cNvPr id="39" name="Shape 21">
              <a:extLst>
                <a:ext uri="{FF2B5EF4-FFF2-40B4-BE49-F238E27FC236}">
                  <a16:creationId xmlns:a16="http://schemas.microsoft.com/office/drawing/2014/main" id="{3525829A-4AED-49FE-938F-5CE47BFEF099}"/>
                </a:ext>
              </a:extLst>
            </p:cNvPr>
            <p:cNvSpPr/>
            <p:nvPr/>
          </p:nvSpPr>
          <p:spPr>
            <a:xfrm>
              <a:off x="4702467" y="5904388"/>
              <a:ext cx="1965960" cy="841248"/>
            </a:xfrm>
            <a:prstGeom prst="rect">
              <a:avLst/>
            </a:prstGeom>
            <a:solidFill>
              <a:srgbClr val="F0F4F8"/>
            </a:solidFill>
            <a:ln w="12700">
              <a:solidFill>
                <a:srgbClr val="D0DDE8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40" name="Shape 22">
              <a:extLst>
                <a:ext uri="{FF2B5EF4-FFF2-40B4-BE49-F238E27FC236}">
                  <a16:creationId xmlns:a16="http://schemas.microsoft.com/office/drawing/2014/main" id="{3F81FC9D-03C9-4B3C-B1C7-6C82A48F6B25}"/>
                </a:ext>
              </a:extLst>
            </p:cNvPr>
            <p:cNvSpPr/>
            <p:nvPr/>
          </p:nvSpPr>
          <p:spPr>
            <a:xfrm>
              <a:off x="4702467" y="5904388"/>
              <a:ext cx="54864" cy="841248"/>
            </a:xfrm>
            <a:prstGeom prst="rect">
              <a:avLst/>
            </a:prstGeom>
            <a:solidFill>
              <a:srgbClr val="02C39A"/>
            </a:solidFill>
            <a:ln w="12700">
              <a:solidFill>
                <a:srgbClr val="02C39A"/>
              </a:solidFill>
              <a:prstDash val="solid"/>
            </a:ln>
          </p:spPr>
        </p:sp>
        <p:sp>
          <p:nvSpPr>
            <p:cNvPr id="41" name="Text 23">
              <a:extLst>
                <a:ext uri="{FF2B5EF4-FFF2-40B4-BE49-F238E27FC236}">
                  <a16:creationId xmlns:a16="http://schemas.microsoft.com/office/drawing/2014/main" id="{F37AFBBA-10D3-422B-99A5-AACD413AE93C}"/>
                </a:ext>
              </a:extLst>
            </p:cNvPr>
            <p:cNvSpPr/>
            <p:nvPr/>
          </p:nvSpPr>
          <p:spPr>
            <a:xfrm>
              <a:off x="4839627" y="5968396"/>
              <a:ext cx="17373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065A82"/>
                  </a:solidFill>
                </a:rPr>
                <a:t>Easy Connectivity</a:t>
              </a:r>
              <a:endParaRPr lang="en-US" sz="1200" dirty="0"/>
            </a:p>
          </p:txBody>
        </p:sp>
        <p:sp>
          <p:nvSpPr>
            <p:cNvPr id="42" name="Text 24">
              <a:extLst>
                <a:ext uri="{FF2B5EF4-FFF2-40B4-BE49-F238E27FC236}">
                  <a16:creationId xmlns:a16="http://schemas.microsoft.com/office/drawing/2014/main" id="{939B6165-5708-48F5-B4CB-E47B1E24E55F}"/>
                </a:ext>
              </a:extLst>
            </p:cNvPr>
            <p:cNvSpPr/>
            <p:nvPr/>
          </p:nvSpPr>
          <p:spPr>
            <a:xfrm>
              <a:off x="4839627" y="6251860"/>
              <a:ext cx="173736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20000"/>
                </a:lnSpc>
                <a:buNone/>
              </a:pPr>
              <a:r>
                <a:rPr lang="en-US" sz="1100" dirty="0">
                  <a:solidFill>
                    <a:srgbClr val="64748B"/>
                  </a:solidFill>
                </a:rPr>
                <a:t>Φ10mm inlet / Φ6mm outlet one-touch fittings</a:t>
              </a:r>
              <a:endParaRPr lang="en-US" sz="1100" dirty="0"/>
            </a:p>
          </p:txBody>
        </p:sp>
        <p:sp>
          <p:nvSpPr>
            <p:cNvPr id="43" name="Shape 25">
              <a:extLst>
                <a:ext uri="{FF2B5EF4-FFF2-40B4-BE49-F238E27FC236}">
                  <a16:creationId xmlns:a16="http://schemas.microsoft.com/office/drawing/2014/main" id="{645E756F-F366-4678-918B-124AB50F4173}"/>
                </a:ext>
              </a:extLst>
            </p:cNvPr>
            <p:cNvSpPr/>
            <p:nvPr/>
          </p:nvSpPr>
          <p:spPr>
            <a:xfrm>
              <a:off x="6851307" y="5904388"/>
              <a:ext cx="1965960" cy="841248"/>
            </a:xfrm>
            <a:prstGeom prst="rect">
              <a:avLst/>
            </a:prstGeom>
            <a:solidFill>
              <a:srgbClr val="F0F4F8"/>
            </a:solidFill>
            <a:ln w="12700">
              <a:solidFill>
                <a:srgbClr val="D0DDE8"/>
              </a:solidFill>
              <a:prstDash val="solid"/>
            </a:ln>
            <a:effectLst>
              <a:outerShdw blurRad="101600" dist="25400" dir="81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44" name="Shape 26">
              <a:extLst>
                <a:ext uri="{FF2B5EF4-FFF2-40B4-BE49-F238E27FC236}">
                  <a16:creationId xmlns:a16="http://schemas.microsoft.com/office/drawing/2014/main" id="{C6A30640-3FA1-4C66-98E1-5BD008C44D1D}"/>
                </a:ext>
              </a:extLst>
            </p:cNvPr>
            <p:cNvSpPr/>
            <p:nvPr/>
          </p:nvSpPr>
          <p:spPr>
            <a:xfrm>
              <a:off x="6851307" y="5904388"/>
              <a:ext cx="54864" cy="841248"/>
            </a:xfrm>
            <a:prstGeom prst="rect">
              <a:avLst/>
            </a:prstGeom>
            <a:solidFill>
              <a:srgbClr val="02C39A"/>
            </a:solidFill>
            <a:ln w="12700">
              <a:solidFill>
                <a:srgbClr val="02C39A"/>
              </a:solidFill>
              <a:prstDash val="solid"/>
            </a:ln>
          </p:spPr>
        </p:sp>
        <p:sp>
          <p:nvSpPr>
            <p:cNvPr id="45" name="Text 27">
              <a:extLst>
                <a:ext uri="{FF2B5EF4-FFF2-40B4-BE49-F238E27FC236}">
                  <a16:creationId xmlns:a16="http://schemas.microsoft.com/office/drawing/2014/main" id="{F3A9394D-671E-4587-962A-2F64880AC8F8}"/>
                </a:ext>
              </a:extLst>
            </p:cNvPr>
            <p:cNvSpPr/>
            <p:nvPr/>
          </p:nvSpPr>
          <p:spPr>
            <a:xfrm>
              <a:off x="6988467" y="5968396"/>
              <a:ext cx="17373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065A82"/>
                  </a:solidFill>
                </a:rPr>
                <a:t>Compact &amp; Lightweight</a:t>
              </a:r>
              <a:endParaRPr lang="en-US" sz="1200" dirty="0"/>
            </a:p>
          </p:txBody>
        </p:sp>
        <p:sp>
          <p:nvSpPr>
            <p:cNvPr id="46" name="Text 28">
              <a:extLst>
                <a:ext uri="{FF2B5EF4-FFF2-40B4-BE49-F238E27FC236}">
                  <a16:creationId xmlns:a16="http://schemas.microsoft.com/office/drawing/2014/main" id="{3DB704D6-1EA4-40E4-BCD0-D34A9C2F600C}"/>
                </a:ext>
              </a:extLst>
            </p:cNvPr>
            <p:cNvSpPr/>
            <p:nvPr/>
          </p:nvSpPr>
          <p:spPr>
            <a:xfrm>
              <a:off x="6988467" y="6251860"/>
              <a:ext cx="173736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20000"/>
                </a:lnSpc>
                <a:buNone/>
              </a:pPr>
              <a:r>
                <a:rPr lang="en-US" sz="1100" dirty="0">
                  <a:solidFill>
                    <a:srgbClr val="64748B"/>
                  </a:solidFill>
                </a:rPr>
                <a:t>340×50×240 mm  |  3 kg</a:t>
              </a:r>
              <a:endParaRPr lang="en-US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522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Benefits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 sz="2000"/>
            </a:pPr>
            <a:r>
              <a:rPr sz="2800" dirty="0"/>
              <a:t>• Reduces oxygen supply cost by up to 70% compared to LOX systems.</a:t>
            </a:r>
          </a:p>
          <a:p>
            <a:pPr marL="0" indent="0">
              <a:buNone/>
              <a:defRPr sz="2000"/>
            </a:pPr>
            <a:r>
              <a:rPr sz="2800" dirty="0"/>
              <a:t>• Increases fish survival rate and reduces mortality.</a:t>
            </a:r>
          </a:p>
          <a:p>
            <a:pPr marL="0" indent="0">
              <a:buNone/>
              <a:defRPr sz="2000"/>
            </a:pPr>
            <a:r>
              <a:rPr sz="2800" dirty="0"/>
              <a:t>• Compact, reusable, and low-maintenance design.</a:t>
            </a:r>
          </a:p>
          <a:p>
            <a:pPr marL="0" indent="0">
              <a:buNone/>
              <a:defRPr sz="2000"/>
            </a:pPr>
            <a:r>
              <a:rPr sz="2800" dirty="0"/>
              <a:t>• Operates safely with no flame or explosion risk.</a:t>
            </a:r>
          </a:p>
          <a:p>
            <a:pPr marL="0" indent="0">
              <a:buNone/>
              <a:defRPr sz="2000"/>
            </a:pPr>
            <a:r>
              <a:rPr sz="2800" dirty="0"/>
              <a:t>• Powered by vehicle battery (DC 12V</a:t>
            </a:r>
            <a:r>
              <a:rPr lang="en-US" sz="2800" dirty="0"/>
              <a:t> or DC24V</a:t>
            </a:r>
            <a:r>
              <a:rPr sz="2800" dirty="0"/>
              <a:t>) or ship power source.</a:t>
            </a:r>
          </a:p>
          <a:p>
            <a:pPr marL="0" indent="0">
              <a:buNone/>
              <a:defRPr sz="2000"/>
            </a:pPr>
            <a:r>
              <a:rPr sz="2800" dirty="0"/>
              <a:t>• Optimized for mobile and aquaculture logistics operations.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207">
            <a:extLst>
              <a:ext uri="{FF2B5EF4-FFF2-40B4-BE49-F238E27FC236}">
                <a16:creationId xmlns:a16="http://schemas.microsoft.com/office/drawing/2014/main" id="{7FD52546-0C7D-4068-8969-81115F3707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326960"/>
              </p:ext>
            </p:extLst>
          </p:nvPr>
        </p:nvGraphicFramePr>
        <p:xfrm>
          <a:off x="156650" y="1716649"/>
          <a:ext cx="4384869" cy="4172772"/>
        </p:xfrm>
        <a:graphic>
          <a:graphicData uri="http://schemas.openxmlformats.org/drawingml/2006/table">
            <a:tbl>
              <a:tblPr/>
              <a:tblGrid>
                <a:gridCol w="1461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1623">
                  <a:extLst>
                    <a:ext uri="{9D8B030D-6E8A-4147-A177-3AD203B41FA5}">
                      <a16:colId xmlns:a16="http://schemas.microsoft.com/office/drawing/2014/main" val="3738471377"/>
                    </a:ext>
                  </a:extLst>
                </a:gridCol>
                <a:gridCol w="1461623">
                  <a:extLst>
                    <a:ext uri="{9D8B030D-6E8A-4147-A177-3AD203B41FA5}">
                      <a16:colId xmlns:a16="http://schemas.microsoft.com/office/drawing/2014/main" val="142742595"/>
                    </a:ext>
                  </a:extLst>
                </a:gridCol>
              </a:tblGrid>
              <a:tr h="353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ITEM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SPEC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7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Model</a:t>
                      </a:r>
                      <a:r>
                        <a:rPr lang="ko-KR" altLang="en-US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endParaRPr lang="ko-KR" altLang="en-US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O2MOS-24VC1-7LB1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O2MOS-12VC1-7LB2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6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Oxygen</a:t>
                      </a:r>
                      <a:r>
                        <a:rPr lang="ko-KR" altLang="en-US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Capacity</a:t>
                      </a:r>
                      <a:endParaRPr lang="ko-KR" altLang="en-US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7LPM@90%(12LPM@70%)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69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Input Power</a:t>
                      </a:r>
                      <a:endParaRPr lang="ko-KR" altLang="en-US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24VDC</a:t>
                      </a:r>
                    </a:p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(22VDC-28VDC)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12VDC</a:t>
                      </a:r>
                    </a:p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(11VDC-14VDC)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4752797"/>
                  </a:ext>
                </a:extLst>
              </a:tr>
              <a:tr h="3126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Power</a:t>
                      </a:r>
                      <a:r>
                        <a:rPr lang="ko-KR" altLang="en-US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Consumption</a:t>
                      </a:r>
                      <a:endParaRPr lang="ko-KR" altLang="en-US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20A+/-2A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40A+/-2A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1851281"/>
                  </a:ext>
                </a:extLst>
              </a:tr>
              <a:tr h="3126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Compressor</a:t>
                      </a:r>
                      <a:endParaRPr lang="ko-KR" altLang="en-US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BLDC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85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LPM@2bar↑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8746864"/>
                  </a:ext>
                </a:extLst>
              </a:tr>
              <a:tr h="3126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Filter</a:t>
                      </a:r>
                      <a:endParaRPr lang="ko-KR" altLang="en-US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1st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en-US" altLang="ko-K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Hepa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Filter/ 2nd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:Line Filter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6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Power</a:t>
                      </a:r>
                      <a:r>
                        <a:rPr lang="ko-KR" altLang="en-US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Connection</a:t>
                      </a:r>
                      <a:endParaRPr lang="ko-KR" altLang="en-US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6SQ/Plug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26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Display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Built in Flow Meter, Pressure meter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26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Oxygen</a:t>
                      </a:r>
                      <a:r>
                        <a:rPr lang="ko-KR" altLang="en-US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Let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One-Touch fitting(Φ6mm)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5702106"/>
                  </a:ext>
                </a:extLst>
              </a:tr>
              <a:tr h="6891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Size(mm)/Weight</a:t>
                      </a:r>
                      <a:endParaRPr lang="ko-KR" altLang="en-US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BED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485*240*142 / 10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Kg</a:t>
                      </a:r>
                    </a:p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COMP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485*240*222 / 13Kg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5" name="그룹 4">
            <a:extLst>
              <a:ext uri="{FF2B5EF4-FFF2-40B4-BE49-F238E27FC236}">
                <a16:creationId xmlns:a16="http://schemas.microsoft.com/office/drawing/2014/main" id="{CBDDF85D-A28B-4464-9F2D-114AD0EB05D1}"/>
              </a:ext>
            </a:extLst>
          </p:cNvPr>
          <p:cNvGrpSpPr/>
          <p:nvPr/>
        </p:nvGrpSpPr>
        <p:grpSpPr>
          <a:xfrm>
            <a:off x="4652688" y="1933541"/>
            <a:ext cx="4343945" cy="3420779"/>
            <a:chOff x="7067335" y="2332759"/>
            <a:chExt cx="4691571" cy="4039406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78A92395-F268-4CCE-B41B-40E02E0EA206}"/>
                </a:ext>
              </a:extLst>
            </p:cNvPr>
            <p:cNvGrpSpPr/>
            <p:nvPr/>
          </p:nvGrpSpPr>
          <p:grpSpPr>
            <a:xfrm>
              <a:off x="7067335" y="2332759"/>
              <a:ext cx="4691571" cy="4039406"/>
              <a:chOff x="4636760" y="2311141"/>
              <a:chExt cx="5121563" cy="4123949"/>
            </a:xfrm>
          </p:grpSpPr>
          <p:pic>
            <p:nvPicPr>
              <p:cNvPr id="9" name="그림 8" descr="기계, 상자이(가) 표시된 사진&#10;&#10;AI 생성 콘텐츠는 정확하지 않을 수 있습니다.">
                <a:extLst>
                  <a:ext uri="{FF2B5EF4-FFF2-40B4-BE49-F238E27FC236}">
                    <a16:creationId xmlns:a16="http://schemas.microsoft.com/office/drawing/2014/main" id="{27CC4328-D1C8-441E-905B-DC8BD13A51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66334" y="2311141"/>
                <a:ext cx="4651810" cy="3828029"/>
              </a:xfrm>
              <a:prstGeom prst="rect">
                <a:avLst/>
              </a:prstGeom>
            </p:spPr>
          </p:pic>
          <p:cxnSp>
            <p:nvCxnSpPr>
              <p:cNvPr id="10" name="직선 연결선 9">
                <a:extLst>
                  <a:ext uri="{FF2B5EF4-FFF2-40B4-BE49-F238E27FC236}">
                    <a16:creationId xmlns:a16="http://schemas.microsoft.com/office/drawing/2014/main" id="{65AC318D-A42C-4C22-AA85-74BFA28852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28080" y="4723665"/>
                <a:ext cx="470906" cy="141550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직선 연결선 10">
                <a:extLst>
                  <a:ext uri="{FF2B5EF4-FFF2-40B4-BE49-F238E27FC236}">
                    <a16:creationId xmlns:a16="http://schemas.microsoft.com/office/drawing/2014/main" id="{2D4E2FEF-9ACB-4C39-833F-D0CC5997942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737860" y="4800600"/>
                <a:ext cx="2994660" cy="163449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직선 연결선 11">
                <a:extLst>
                  <a:ext uri="{FF2B5EF4-FFF2-40B4-BE49-F238E27FC236}">
                    <a16:creationId xmlns:a16="http://schemas.microsoft.com/office/drawing/2014/main" id="{9EB3CCB1-4378-4E4C-B271-3A66D819567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24943" y="2603756"/>
                <a:ext cx="593201" cy="196116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EF534AA-E377-4647-AA23-613202A631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884763" y="3970034"/>
                <a:ext cx="873560" cy="31421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dirty="0"/>
                  <a:t>410mm</a:t>
                </a:r>
                <a:endParaRPr lang="ko-KR" altLang="en-US" sz="1400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5FC4B5-3F52-472F-BEB7-38477E3D92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20964" y="5901539"/>
                <a:ext cx="1454466" cy="3142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1400" dirty="0"/>
                  <a:t>510mm</a:t>
                </a:r>
                <a:endParaRPr lang="ko-KR" altLang="en-US" sz="1400" dirty="0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08CF543-945C-4D59-852D-95A0AAF5B9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36760" y="5406307"/>
                <a:ext cx="1545907" cy="3142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1400" dirty="0"/>
                  <a:t>300mm</a:t>
                </a:r>
                <a:endParaRPr lang="ko-KR" altLang="en-US" sz="1400" dirty="0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37DC99E-C23A-4227-B88E-6CFA256842E2}"/>
                </a:ext>
              </a:extLst>
            </p:cNvPr>
            <p:cNvSpPr txBox="1"/>
            <p:nvPr/>
          </p:nvSpPr>
          <p:spPr>
            <a:xfrm rot="20946610">
              <a:off x="7796635" y="2887561"/>
              <a:ext cx="1128091" cy="36343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FF0000"/>
                  </a:solidFill>
                </a:rPr>
                <a:t>BED Part</a:t>
              </a:r>
              <a:endParaRPr lang="ko-KR" altLang="en-US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B2F417D-2334-47B8-B4C0-81B9EA959954}"/>
                </a:ext>
              </a:extLst>
            </p:cNvPr>
            <p:cNvSpPr txBox="1"/>
            <p:nvPr/>
          </p:nvSpPr>
          <p:spPr>
            <a:xfrm rot="20917839">
              <a:off x="7930310" y="5800565"/>
              <a:ext cx="1107049" cy="36343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FF0000"/>
                  </a:solidFill>
                </a:rPr>
                <a:t>COMP Part</a:t>
              </a:r>
              <a:endParaRPr lang="ko-KR" altLang="en-US" sz="1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8603D5CB-69F2-44F9-8604-9A5D05ECD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33" y="284967"/>
            <a:ext cx="8229600" cy="1143000"/>
          </a:xfrm>
        </p:spPr>
        <p:txBody>
          <a:bodyPr>
            <a:normAutofit fontScale="90000"/>
          </a:bodyPr>
          <a:lstStyle/>
          <a:p>
            <a:r>
              <a:rPr dirty="0"/>
              <a:t>Technical Specification</a:t>
            </a:r>
            <a:r>
              <a:rPr lang="en-US" dirty="0"/>
              <a:t> for </a:t>
            </a:r>
            <a:br>
              <a:rPr lang="en-US" dirty="0"/>
            </a:br>
            <a:r>
              <a:rPr lang="en-US" dirty="0"/>
              <a:t>PSA Oxygen generator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7B5C0E-F030-4F89-A64B-D2A5AD8F7F27}"/>
              </a:ext>
            </a:extLst>
          </p:cNvPr>
          <p:cNvSpPr txBox="1"/>
          <p:nvPr/>
        </p:nvSpPr>
        <p:spPr>
          <a:xfrm>
            <a:off x="5075343" y="5568678"/>
            <a:ext cx="3845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BED Part and COMP Part are Separated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444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기계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3CC2B52-45DD-4357-ADA0-731FA0A94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7" t="34286" r="10635" b="22222"/>
          <a:stretch>
            <a:fillRect/>
          </a:stretch>
        </p:blipFill>
        <p:spPr>
          <a:xfrm>
            <a:off x="5374981" y="4877443"/>
            <a:ext cx="3130632" cy="1175058"/>
          </a:xfrm>
          <a:prstGeom prst="rect">
            <a:avLst/>
          </a:prstGeom>
        </p:spPr>
      </p:pic>
      <p:pic>
        <p:nvPicPr>
          <p:cNvPr id="5" name="그림 4" descr="기계, 전자제품, 시계, 전기 배선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B0A96B3-CE72-4E49-9391-198121854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33" y="1887425"/>
            <a:ext cx="4265507" cy="2629601"/>
          </a:xfrm>
          <a:prstGeom prst="rect">
            <a:avLst/>
          </a:prstGeom>
        </p:spPr>
      </p:pic>
      <p:graphicFrame>
        <p:nvGraphicFramePr>
          <p:cNvPr id="4" name="Group 207">
            <a:extLst>
              <a:ext uri="{FF2B5EF4-FFF2-40B4-BE49-F238E27FC236}">
                <a16:creationId xmlns:a16="http://schemas.microsoft.com/office/drawing/2014/main" id="{92E93C71-6148-429F-9A53-6A5542E5F8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377082"/>
              </p:ext>
            </p:extLst>
          </p:nvPr>
        </p:nvGraphicFramePr>
        <p:xfrm>
          <a:off x="293166" y="1729746"/>
          <a:ext cx="4377267" cy="4843285"/>
        </p:xfrm>
        <a:graphic>
          <a:graphicData uri="http://schemas.openxmlformats.org/drawingml/2006/table">
            <a:tbl>
              <a:tblPr/>
              <a:tblGrid>
                <a:gridCol w="1400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43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Item</a:t>
                      </a:r>
                      <a:endParaRPr lang="ko-KR" alt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Specification</a:t>
                      </a:r>
                      <a:endParaRPr lang="ko-KR" alt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56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905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Emergency Oxygen Alarm Device</a:t>
                      </a:r>
                    </a:p>
                    <a:p>
                      <a:pPr marL="0" marR="0" lvl="0" indent="-1905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/>
                        <a:t>For automatic oxygen supply in emergencies and manual supplemental oxygen supply</a:t>
                      </a:r>
                      <a:endParaRPr lang="ko-KR" altLang="ko-KR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3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Model</a:t>
                      </a:r>
                      <a:r>
                        <a:rPr lang="ko-KR" altLang="en-US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905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O2MOS-RO2A-SYSTEM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56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Function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905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266700" algn="l"/>
                        </a:tabLst>
                      </a:pPr>
                      <a:r>
                        <a:rPr lang="en-US" altLang="ko-KR" sz="1200" dirty="0"/>
                        <a:t>Oxygen supply pressure abnormality detection</a:t>
                      </a:r>
                    </a:p>
                    <a:p>
                      <a:pPr marL="0" marR="0" lvl="0" indent="-1905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266700" algn="l"/>
                        </a:tabLst>
                      </a:pPr>
                      <a:r>
                        <a:rPr lang="en-US" altLang="ko-KR" sz="1200" dirty="0"/>
                        <a:t>DC power supply abnormality detection</a:t>
                      </a:r>
                      <a:endParaRPr lang="en-US" altLang="ko-KR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Symbol (AS)" pitchFamily="18" charset="2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56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Key</a:t>
                      </a:r>
                      <a:r>
                        <a:rPr lang="ko-KR" altLang="en-US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Component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905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 (AS)" pitchFamily="18" charset="2"/>
                        </a:rPr>
                        <a:t>Flowmeter(2-Outlet)</a:t>
                      </a:r>
                    </a:p>
                    <a:p>
                      <a:pPr marL="0" marR="0" lvl="0" indent="-1905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2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 (AS)" pitchFamily="18" charset="2"/>
                        </a:rPr>
                        <a:t> </a:t>
                      </a:r>
                      <a:r>
                        <a:rPr lang="en-US" altLang="ko-KR" sz="1200" dirty="0"/>
                        <a:t>DC power and pressure monitoring and alarm</a:t>
                      </a:r>
                      <a:endParaRPr lang="en-US" altLang="ko-KR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Symbol (AS)" pitchFamily="18" charset="2"/>
                      </a:endParaRPr>
                    </a:p>
                    <a:p>
                      <a:pPr marL="0" marR="0" lvl="0" indent="-1905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 (AS)" pitchFamily="18" charset="2"/>
                        </a:rPr>
                        <a:t>Emergency Changeover Valve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3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Emergency</a:t>
                      </a:r>
                      <a:r>
                        <a:rPr lang="ko-KR" altLang="en-US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Oxygen</a:t>
                      </a:r>
                      <a:r>
                        <a:rPr lang="ko-KR" altLang="en-US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Inlet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905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 (AS)" pitchFamily="18" charset="2"/>
                        </a:rPr>
                        <a:t>One-touch fitting(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Φ</a:t>
                      </a:r>
                      <a:r>
                        <a:rPr lang="en-US" altLang="ko-KR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 (AS)" pitchFamily="18" charset="2"/>
                        </a:rPr>
                        <a:t>10mm)</a:t>
                      </a:r>
                      <a:r>
                        <a:rPr lang="ko-KR" altLang="en-US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 (AS)" pitchFamily="18" charset="2"/>
                        </a:rPr>
                        <a:t> </a:t>
                      </a:r>
                      <a:r>
                        <a:rPr lang="en-US" altLang="ko-KR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 (AS)" pitchFamily="18" charset="2"/>
                        </a:rPr>
                        <a:t>To Flowmeter</a:t>
                      </a:r>
                      <a:endParaRPr lang="ko-KR" altLang="en-US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Symbol (AS)" pitchFamily="18" charset="2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87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Emergency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Oxygen Outlet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905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One-Touch fitting(Φ6mm</a:t>
                      </a:r>
                      <a:r>
                        <a:rPr lang="en-US" altLang="ko-KR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 (AS)" pitchFamily="18" charset="2"/>
                        </a:rPr>
                        <a:t>)</a:t>
                      </a:r>
                    </a:p>
                    <a:p>
                      <a:pPr marL="0" marR="0" lvl="0" indent="-1905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/>
                        <a:t>manual valve (supplemental) , automatic valve (emergency)</a:t>
                      </a:r>
                      <a:endParaRPr lang="ko-KR" altLang="ko-KR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3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Size(mm)/Weight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905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340 * 50 * 240 / 3kg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DFFE26E-10C1-42DA-801A-D0AFDB02D0D7}"/>
              </a:ext>
            </a:extLst>
          </p:cNvPr>
          <p:cNvSpPr txBox="1"/>
          <p:nvPr/>
        </p:nvSpPr>
        <p:spPr>
          <a:xfrm>
            <a:off x="5929529" y="6147441"/>
            <a:ext cx="2204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/>
              <a:t>&lt;Power</a:t>
            </a:r>
            <a:r>
              <a:rPr lang="ko-KR" altLang="en-US" sz="1200" b="1" dirty="0"/>
              <a:t> </a:t>
            </a:r>
            <a:r>
              <a:rPr lang="en-US" altLang="ko-KR" sz="1200" b="1" dirty="0"/>
              <a:t>Supply</a:t>
            </a:r>
            <a:r>
              <a:rPr lang="ko-KR" altLang="en-US" sz="1200" b="1" dirty="0"/>
              <a:t> </a:t>
            </a:r>
            <a:r>
              <a:rPr lang="en-US" altLang="ko-KR" sz="1200" b="1" dirty="0"/>
              <a:t>for Ship </a:t>
            </a:r>
            <a:r>
              <a:rPr lang="ko-KR" altLang="en-US" sz="1200" b="1" dirty="0"/>
              <a:t> </a:t>
            </a:r>
            <a:r>
              <a:rPr lang="en-US" altLang="ko-KR" sz="1200" b="1" dirty="0"/>
              <a:t>2.4kw&gt;</a:t>
            </a:r>
            <a:endParaRPr lang="ko-KR" altLang="en-US" sz="1200" b="1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3A9D25-2B6D-4D85-8D49-D8592D6B8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33" y="284967"/>
            <a:ext cx="8229600" cy="1143000"/>
          </a:xfrm>
        </p:spPr>
        <p:txBody>
          <a:bodyPr>
            <a:normAutofit fontScale="90000"/>
          </a:bodyPr>
          <a:lstStyle/>
          <a:p>
            <a:r>
              <a:rPr dirty="0"/>
              <a:t>Technical Specification</a:t>
            </a:r>
            <a:r>
              <a:rPr lang="en-US" dirty="0"/>
              <a:t> for </a:t>
            </a:r>
            <a:br>
              <a:rPr lang="en-US" dirty="0"/>
            </a:br>
            <a:r>
              <a:rPr lang="en-US" dirty="0"/>
              <a:t>Emergency Oxygen Supply</a:t>
            </a:r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6314DF-069F-49DF-837A-B99588DB9588}"/>
              </a:ext>
            </a:extLst>
          </p:cNvPr>
          <p:cNvSpPr txBox="1"/>
          <p:nvPr/>
        </p:nvSpPr>
        <p:spPr>
          <a:xfrm>
            <a:off x="6584526" y="4395517"/>
            <a:ext cx="8274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/>
              <a:t>&lt;O2CALL&gt;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145170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973" y="274638"/>
            <a:ext cx="8229600" cy="1143000"/>
          </a:xfrm>
        </p:spPr>
        <p:txBody>
          <a:bodyPr/>
          <a:lstStyle/>
          <a:p>
            <a:r>
              <a:rPr lang="en-US" dirty="0"/>
              <a:t>Suggested </a:t>
            </a:r>
            <a:r>
              <a:rPr dirty="0"/>
              <a:t>Application</a:t>
            </a:r>
            <a:r>
              <a:rPr lang="en-US" dirty="0"/>
              <a:t>s</a:t>
            </a:r>
            <a:endParaRPr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74F2AD1-3F1A-4EAD-A64B-79DC7ED6E5BE}"/>
              </a:ext>
            </a:extLst>
          </p:cNvPr>
          <p:cNvSpPr/>
          <p:nvPr/>
        </p:nvSpPr>
        <p:spPr>
          <a:xfrm>
            <a:off x="454904" y="2567093"/>
            <a:ext cx="7977894" cy="40924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8A2A80-ED6C-46AA-81C2-DD1A25863C2F}"/>
              </a:ext>
            </a:extLst>
          </p:cNvPr>
          <p:cNvSpPr txBox="1"/>
          <p:nvPr/>
        </p:nvSpPr>
        <p:spPr>
          <a:xfrm>
            <a:off x="833802" y="2540001"/>
            <a:ext cx="5892050" cy="3913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400" dirty="0"/>
              <a:t>Live fish transport vehicle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400" dirty="0"/>
              <a:t>Live fish carrier vessel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400" dirty="0"/>
              <a:t>Ornamental fish transport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400" dirty="0"/>
              <a:t>Live fish container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400" dirty="0"/>
              <a:t>Oxygen supply for high-altitude vehicles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400" dirty="0"/>
              <a:t>Special-purpose transport vehicle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400" dirty="0"/>
              <a:t>Oxygen supply system for buses and trucks</a:t>
            </a:r>
            <a:endParaRPr lang="ko-KR" alt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9A2A43-B095-4755-9CC5-88959CA8CB2B}"/>
              </a:ext>
            </a:extLst>
          </p:cNvPr>
          <p:cNvSpPr txBox="1"/>
          <p:nvPr/>
        </p:nvSpPr>
        <p:spPr>
          <a:xfrm>
            <a:off x="5598161" y="2821984"/>
            <a:ext cx="2773678" cy="17575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dirty="0">
                <a:solidFill>
                  <a:srgbClr val="FF0000"/>
                </a:solidFill>
              </a:rPr>
              <a:t>“Relieves driver fatigue and drowsiness with cabin oxygen supply during long live fish transport “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D1A3B6-A84B-4281-8999-15889CB12113}"/>
              </a:ext>
            </a:extLst>
          </p:cNvPr>
          <p:cNvSpPr txBox="1"/>
          <p:nvPr/>
        </p:nvSpPr>
        <p:spPr>
          <a:xfrm>
            <a:off x="139536" y="1212226"/>
            <a:ext cx="8877463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ko-KR" sz="2400" dirty="0"/>
              <a:t>With technology proven through extended operation in demanding live fish transport environments, our DC-type oxygen generators can be effectively applied in various industrial and aquaculture fields.</a:t>
            </a:r>
            <a:endParaRPr lang="ko-KR" altLang="en-US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/>
          <p:cNvSpPr/>
          <p:nvPr/>
        </p:nvSpPr>
        <p:spPr>
          <a:xfrm>
            <a:off x="929640" y="446532"/>
            <a:ext cx="7604760" cy="859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4400" dirty="0">
                <a:latin typeface="+mj-lt"/>
                <a:ea typeface="+mj-ea"/>
                <a:cs typeface="+mj-cs"/>
              </a:rPr>
              <a:t>Field Cases</a:t>
            </a:r>
          </a:p>
        </p:txBody>
      </p:sp>
      <p:sp>
        <p:nvSpPr>
          <p:cNvPr id="7" name="Text 4"/>
          <p:cNvSpPr/>
          <p:nvPr/>
        </p:nvSpPr>
        <p:spPr>
          <a:xfrm>
            <a:off x="457200" y="145161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i="1" dirty="0">
                <a:solidFill>
                  <a:srgbClr val="6B7280"/>
                </a:solidFill>
              </a:rPr>
              <a:t>Real-world deployments demonstrating proven performance</a:t>
            </a:r>
            <a:endParaRPr lang="en-US" sz="2000" dirty="0"/>
          </a:p>
        </p:txBody>
      </p:sp>
      <p:sp>
        <p:nvSpPr>
          <p:cNvPr id="22" name="Shape 17"/>
          <p:cNvSpPr/>
          <p:nvPr/>
        </p:nvSpPr>
        <p:spPr>
          <a:xfrm>
            <a:off x="411480" y="2105406"/>
            <a:ext cx="7940040" cy="896112"/>
          </a:xfrm>
          <a:prstGeom prst="rect">
            <a:avLst/>
          </a:prstGeom>
          <a:solidFill>
            <a:srgbClr val="F5F7FA"/>
          </a:solidFill>
          <a:ln w="12700">
            <a:solidFill>
              <a:srgbClr val="D1D5DB"/>
            </a:solidFill>
            <a:prstDash val="solid"/>
          </a:ln>
        </p:spPr>
      </p:sp>
      <p:sp>
        <p:nvSpPr>
          <p:cNvPr id="23" name="Shape 18"/>
          <p:cNvSpPr/>
          <p:nvPr/>
        </p:nvSpPr>
        <p:spPr>
          <a:xfrm>
            <a:off x="411480" y="2105406"/>
            <a:ext cx="54864" cy="896112"/>
          </a:xfrm>
          <a:prstGeom prst="rect">
            <a:avLst/>
          </a:prstGeom>
          <a:solidFill>
            <a:srgbClr val="0071C5"/>
          </a:solidFill>
          <a:ln w="12700">
            <a:solidFill>
              <a:srgbClr val="0071C5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548640" y="2160270"/>
            <a:ext cx="4297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1A3F7A"/>
                </a:solidFill>
              </a:rPr>
              <a:t>📍  Jeju Region</a:t>
            </a:r>
            <a:endParaRPr lang="en-US" sz="2000" dirty="0"/>
          </a:p>
        </p:txBody>
      </p:sp>
      <p:sp>
        <p:nvSpPr>
          <p:cNvPr id="25" name="Text 20"/>
          <p:cNvSpPr/>
          <p:nvPr/>
        </p:nvSpPr>
        <p:spPr>
          <a:xfrm>
            <a:off x="548640" y="2434590"/>
            <a:ext cx="7680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dirty="0">
                <a:solidFill>
                  <a:srgbClr val="1E2024"/>
                </a:solidFill>
              </a:rPr>
              <a:t>25 × 5-ton live fish trucks · 7LPM model installed on 2 units · 2.5–2.8 tons flounder per load</a:t>
            </a:r>
            <a:endParaRPr lang="en-US" sz="1600" dirty="0"/>
          </a:p>
        </p:txBody>
      </p:sp>
      <p:sp>
        <p:nvSpPr>
          <p:cNvPr id="26" name="Shape 21"/>
          <p:cNvSpPr/>
          <p:nvPr/>
        </p:nvSpPr>
        <p:spPr>
          <a:xfrm>
            <a:off x="411480" y="3111246"/>
            <a:ext cx="7940040" cy="896112"/>
          </a:xfrm>
          <a:prstGeom prst="rect">
            <a:avLst/>
          </a:prstGeom>
          <a:solidFill>
            <a:srgbClr val="F5F7FA"/>
          </a:solidFill>
          <a:ln w="12700">
            <a:solidFill>
              <a:srgbClr val="D1D5DB"/>
            </a:solidFill>
            <a:prstDash val="solid"/>
          </a:ln>
        </p:spPr>
      </p:sp>
      <p:sp>
        <p:nvSpPr>
          <p:cNvPr id="27" name="Shape 22"/>
          <p:cNvSpPr/>
          <p:nvPr/>
        </p:nvSpPr>
        <p:spPr>
          <a:xfrm>
            <a:off x="411480" y="3111246"/>
            <a:ext cx="54864" cy="896112"/>
          </a:xfrm>
          <a:prstGeom prst="rect">
            <a:avLst/>
          </a:prstGeom>
          <a:solidFill>
            <a:srgbClr val="0071C5"/>
          </a:solidFill>
          <a:ln w="12700">
            <a:solidFill>
              <a:srgbClr val="0071C5"/>
            </a:solidFill>
            <a:prstDash val="solid"/>
          </a:ln>
        </p:spPr>
      </p:sp>
      <p:sp>
        <p:nvSpPr>
          <p:cNvPr id="28" name="Text 23"/>
          <p:cNvSpPr/>
          <p:nvPr/>
        </p:nvSpPr>
        <p:spPr>
          <a:xfrm>
            <a:off x="548640" y="3166110"/>
            <a:ext cx="4297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1A3F7A"/>
                </a:solidFill>
              </a:rPr>
              <a:t>📍  Yeonan Port</a:t>
            </a:r>
            <a:endParaRPr lang="en-US" sz="2000" dirty="0"/>
          </a:p>
        </p:txBody>
      </p:sp>
      <p:sp>
        <p:nvSpPr>
          <p:cNvPr id="29" name="Text 24"/>
          <p:cNvSpPr/>
          <p:nvPr/>
        </p:nvSpPr>
        <p:spPr>
          <a:xfrm>
            <a:off x="548640" y="3440430"/>
            <a:ext cx="7680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dirty="0">
                <a:solidFill>
                  <a:srgbClr val="1E2024"/>
                </a:solidFill>
              </a:rPr>
              <a:t>5 × 5-ton trucks · 7LPM units · 1.0–1.3 tons of live shrimp per haul</a:t>
            </a:r>
            <a:endParaRPr lang="en-US" sz="1600" dirty="0"/>
          </a:p>
        </p:txBody>
      </p:sp>
      <p:sp>
        <p:nvSpPr>
          <p:cNvPr id="30" name="Shape 25"/>
          <p:cNvSpPr/>
          <p:nvPr/>
        </p:nvSpPr>
        <p:spPr>
          <a:xfrm>
            <a:off x="411480" y="4117086"/>
            <a:ext cx="7940040" cy="896112"/>
          </a:xfrm>
          <a:prstGeom prst="rect">
            <a:avLst/>
          </a:prstGeom>
          <a:solidFill>
            <a:srgbClr val="F5F7FA"/>
          </a:solidFill>
          <a:ln w="12700">
            <a:solidFill>
              <a:srgbClr val="D1D5DB"/>
            </a:solidFill>
            <a:prstDash val="solid"/>
          </a:ln>
        </p:spPr>
      </p:sp>
      <p:sp>
        <p:nvSpPr>
          <p:cNvPr id="31" name="Shape 26"/>
          <p:cNvSpPr/>
          <p:nvPr/>
        </p:nvSpPr>
        <p:spPr>
          <a:xfrm>
            <a:off x="411480" y="4117086"/>
            <a:ext cx="54864" cy="896112"/>
          </a:xfrm>
          <a:prstGeom prst="rect">
            <a:avLst/>
          </a:prstGeom>
          <a:solidFill>
            <a:srgbClr val="0071C5"/>
          </a:solidFill>
          <a:ln w="12700">
            <a:solidFill>
              <a:srgbClr val="0071C5"/>
            </a:solidFill>
            <a:prstDash val="solid"/>
          </a:ln>
        </p:spPr>
      </p:sp>
      <p:sp>
        <p:nvSpPr>
          <p:cNvPr id="32" name="Text 27"/>
          <p:cNvSpPr/>
          <p:nvPr/>
        </p:nvSpPr>
        <p:spPr>
          <a:xfrm>
            <a:off x="548640" y="4171950"/>
            <a:ext cx="4297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1A3F7A"/>
                </a:solidFill>
              </a:rPr>
              <a:t>📍  Local Production Area</a:t>
            </a:r>
            <a:endParaRPr lang="en-US" sz="2000" dirty="0"/>
          </a:p>
        </p:txBody>
      </p:sp>
      <p:sp>
        <p:nvSpPr>
          <p:cNvPr id="33" name="Text 28"/>
          <p:cNvSpPr/>
          <p:nvPr/>
        </p:nvSpPr>
        <p:spPr>
          <a:xfrm>
            <a:off x="548640" y="4446270"/>
            <a:ext cx="7223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dirty="0">
                <a:solidFill>
                  <a:srgbClr val="1E2024"/>
                </a:solidFill>
              </a:rPr>
              <a:t>15 × 1-ton trucks · 300–800 kg of gizzard shad, shrimp, and abalone per load</a:t>
            </a:r>
            <a:endParaRPr lang="en-US" sz="1600" dirty="0"/>
          </a:p>
        </p:txBody>
      </p:sp>
      <p:sp>
        <p:nvSpPr>
          <p:cNvPr id="34" name="Shape 29"/>
          <p:cNvSpPr/>
          <p:nvPr/>
        </p:nvSpPr>
        <p:spPr>
          <a:xfrm>
            <a:off x="228600" y="5639562"/>
            <a:ext cx="8412480" cy="658368"/>
          </a:xfrm>
          <a:prstGeom prst="rect">
            <a:avLst/>
          </a:prstGeom>
          <a:solidFill>
            <a:srgbClr val="E8F0FC"/>
          </a:solidFill>
          <a:ln w="12700">
            <a:solidFill>
              <a:srgbClr val="0071C5"/>
            </a:solidFill>
            <a:prstDash val="solid"/>
          </a:ln>
        </p:spPr>
      </p:sp>
      <p:sp>
        <p:nvSpPr>
          <p:cNvPr id="35" name="Text 30"/>
          <p:cNvSpPr/>
          <p:nvPr/>
        </p:nvSpPr>
        <p:spPr>
          <a:xfrm>
            <a:off x="411480" y="5666994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i="1" dirty="0">
                <a:solidFill>
                  <a:srgbClr val="1A3F7A"/>
                </a:solidFill>
              </a:rPr>
              <a:t>"Relieves driver fatigue and drowsiness with cabin oxygen supply during long live fish transport"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9278"/>
            <a:ext cx="8229600" cy="1143000"/>
          </a:xfrm>
        </p:spPr>
        <p:txBody>
          <a:bodyPr/>
          <a:lstStyle/>
          <a:p>
            <a:r>
              <a:rPr dirty="0"/>
              <a:t>Contact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2125133"/>
            <a:ext cx="8686800" cy="3046307"/>
          </a:xfrm>
        </p:spPr>
        <p:txBody>
          <a:bodyPr>
            <a:normAutofit/>
          </a:bodyPr>
          <a:lstStyle/>
          <a:p>
            <a:pPr marL="0" indent="0">
              <a:buNone/>
              <a:defRPr sz="2000"/>
            </a:pPr>
            <a:r>
              <a:rPr sz="2800" dirty="0"/>
              <a:t>Manufacturer: O2MOS (Republic of Korea)</a:t>
            </a:r>
          </a:p>
          <a:p>
            <a:pPr marL="0" indent="0">
              <a:buNone/>
              <a:defRPr sz="2000"/>
            </a:pPr>
            <a:r>
              <a:rPr sz="2800" dirty="0"/>
              <a:t>Website: www.o2mos.com / www.o2mos.co.kr</a:t>
            </a:r>
          </a:p>
          <a:p>
            <a:pPr marL="0" indent="0">
              <a:buNone/>
              <a:defRPr sz="2000"/>
            </a:pPr>
            <a:r>
              <a:rPr sz="2800" dirty="0"/>
              <a:t>Email: dkahn</a:t>
            </a:r>
            <a:r>
              <a:rPr lang="en-US" sz="2800" dirty="0"/>
              <a:t>0401</a:t>
            </a:r>
            <a:r>
              <a:rPr sz="2800" dirty="0"/>
              <a:t>@</a:t>
            </a:r>
            <a:r>
              <a:rPr lang="en-US" sz="2800" dirty="0"/>
              <a:t>gmail.com</a:t>
            </a:r>
          </a:p>
          <a:p>
            <a:pPr marL="0" indent="0">
              <a:buNone/>
              <a:defRPr sz="2000"/>
            </a:pPr>
            <a:endParaRPr sz="2800" dirty="0"/>
          </a:p>
          <a:p>
            <a:pPr marL="0" indent="0">
              <a:buNone/>
              <a:defRPr sz="2000"/>
            </a:pPr>
            <a:r>
              <a:rPr sz="2400" dirty="0"/>
              <a:t>© O2MOS – High-Purity PSA Oxygen Technology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Market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7000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  <a:defRPr sz="2000"/>
            </a:pPr>
            <a:r>
              <a:rPr sz="2800" dirty="0"/>
              <a:t>• Growing demand for live fish logistics across Asia and India.</a:t>
            </a:r>
          </a:p>
          <a:p>
            <a:pPr marL="0" indent="0">
              <a:lnSpc>
                <a:spcPct val="150000"/>
              </a:lnSpc>
              <a:buNone/>
              <a:defRPr sz="2000"/>
            </a:pPr>
            <a:r>
              <a:rPr sz="2800" dirty="0"/>
              <a:t>• Increasing transport distance requiring stable oxygen management.</a:t>
            </a:r>
          </a:p>
          <a:p>
            <a:pPr marL="0" indent="0">
              <a:lnSpc>
                <a:spcPct val="150000"/>
              </a:lnSpc>
              <a:buNone/>
              <a:defRPr sz="2000"/>
            </a:pPr>
            <a:r>
              <a:rPr sz="2800" dirty="0"/>
              <a:t>• Rising costs of liquid oxygen and refilling logistics.</a:t>
            </a:r>
          </a:p>
          <a:p>
            <a:pPr marL="0" indent="0">
              <a:lnSpc>
                <a:spcPct val="150000"/>
              </a:lnSpc>
              <a:buNone/>
              <a:defRPr sz="2000"/>
            </a:pPr>
            <a:r>
              <a:rPr sz="2800" dirty="0"/>
              <a:t>• Smart, safe, and low-maintenance solutions are increasingly needed.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5F1D3E-655C-4120-AC4E-AA4918A60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20" y="335598"/>
            <a:ext cx="8768080" cy="1143000"/>
          </a:xfrm>
        </p:spPr>
        <p:txBody>
          <a:bodyPr>
            <a:noAutofit/>
          </a:bodyPr>
          <a:lstStyle/>
          <a:p>
            <a:r>
              <a:rPr lang="en-US" altLang="ko-KR" b="1" dirty="0"/>
              <a:t>Improvement needed in Transportation of live fish</a:t>
            </a:r>
            <a:endParaRPr lang="ko-KR" altLang="en-US" b="1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C07B62C-670B-4E5E-925C-3DC783F60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813560"/>
            <a:ext cx="8768080" cy="45259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ko-KR" sz="2800" b="0" i="0" u="none" strike="noStrike" baseline="0" dirty="0">
                <a:solidFill>
                  <a:srgbClr val="000000"/>
                </a:solidFill>
              </a:rPr>
              <a:t>Transportation of fish to the consumers is one of the main concern for fisheries professionals. If consumers don’t get good quality fish, the production will become meaningless. </a:t>
            </a:r>
          </a:p>
          <a:p>
            <a:pPr>
              <a:lnSpc>
                <a:spcPct val="120000"/>
              </a:lnSpc>
            </a:pPr>
            <a:r>
              <a:rPr lang="en-US" altLang="ko-KR" sz="2800" b="0" i="0" u="none" strike="noStrike" baseline="0" dirty="0">
                <a:solidFill>
                  <a:srgbClr val="000000"/>
                </a:solidFill>
              </a:rPr>
              <a:t>Supplying fish live to the consumer is probably the best way to ensure that the  fish he gets is absolutely fresh.</a:t>
            </a:r>
          </a:p>
          <a:p>
            <a:pPr>
              <a:lnSpc>
                <a:spcPct val="120000"/>
              </a:lnSpc>
            </a:pPr>
            <a:r>
              <a:rPr lang="en-US" altLang="ko-KR" sz="2800" b="0" i="0" u="none" strike="noStrike" baseline="0" dirty="0">
                <a:solidFill>
                  <a:srgbClr val="000000"/>
                </a:solidFill>
              </a:rPr>
              <a:t>Transportation of live fish though confined to the ornamental fisheries &amp; fish seed, live table fish transportation is gaining its importance now-a-days with changing life-style of people.</a:t>
            </a:r>
          </a:p>
          <a:p>
            <a:pPr>
              <a:lnSpc>
                <a:spcPct val="120000"/>
              </a:lnSpc>
            </a:pPr>
            <a:r>
              <a:rPr lang="en-US" altLang="ko-KR" sz="2800" b="0" i="0" u="none" strike="noStrike" baseline="0" dirty="0">
                <a:solidFill>
                  <a:srgbClr val="000000"/>
                </a:solidFill>
              </a:rPr>
              <a:t>Frozen fish transportation is very critical as during transportation chances of quality degradation is most.</a:t>
            </a:r>
          </a:p>
          <a:p>
            <a:pPr>
              <a:lnSpc>
                <a:spcPct val="120000"/>
              </a:lnSpc>
            </a:pPr>
            <a:endParaRPr lang="ko-KR" altLang="en-US" sz="4400" dirty="0"/>
          </a:p>
        </p:txBody>
      </p:sp>
    </p:spTree>
    <p:extLst>
      <p:ext uri="{BB962C8B-B14F-4D97-AF65-F5344CB8AC3E}">
        <p14:creationId xmlns:p14="http://schemas.microsoft.com/office/powerpoint/2010/main" val="1584945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141B5DC-1C42-4B79-94F6-A46E1DB1AD07}"/>
              </a:ext>
            </a:extLst>
          </p:cNvPr>
          <p:cNvSpPr txBox="1"/>
          <p:nvPr/>
        </p:nvSpPr>
        <p:spPr>
          <a:xfrm>
            <a:off x="431482" y="453651"/>
            <a:ext cx="84324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/>
              <a:t>Reasons for Fish Mortality during Transportation</a:t>
            </a:r>
            <a:endParaRPr lang="ko-KR" altLang="en-US" sz="32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868CEB-6A3F-4D1B-9389-01FA481887CD}"/>
              </a:ext>
            </a:extLst>
          </p:cNvPr>
          <p:cNvSpPr txBox="1"/>
          <p:nvPr/>
        </p:nvSpPr>
        <p:spPr>
          <a:xfrm>
            <a:off x="580811" y="1032655"/>
            <a:ext cx="828310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Fish mortality during holding is primarily caused by oxygen depletion and water quality deterioration, </a:t>
            </a:r>
            <a:r>
              <a:rPr lang="en-US" altLang="ko-KR" sz="2400" dirty="0">
                <a:solidFill>
                  <a:srgbClr val="FF0000"/>
                </a:solidFill>
              </a:rPr>
              <a:t>making continuous and stable oxygen supply essential.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24" name="Shape 2">
            <a:extLst>
              <a:ext uri="{FF2B5EF4-FFF2-40B4-BE49-F238E27FC236}">
                <a16:creationId xmlns:a16="http://schemas.microsoft.com/office/drawing/2014/main" id="{15D56B2C-B5ED-4214-9A42-906AD6E963F6}"/>
              </a:ext>
            </a:extLst>
          </p:cNvPr>
          <p:cNvSpPr/>
          <p:nvPr/>
        </p:nvSpPr>
        <p:spPr>
          <a:xfrm>
            <a:off x="350520" y="2321560"/>
            <a:ext cx="1920240" cy="3108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Text 5">
            <a:extLst>
              <a:ext uri="{FF2B5EF4-FFF2-40B4-BE49-F238E27FC236}">
                <a16:creationId xmlns:a16="http://schemas.microsoft.com/office/drawing/2014/main" id="{DF8A89C1-FFFC-438A-B53F-893BF3B0CC9E}"/>
              </a:ext>
            </a:extLst>
          </p:cNvPr>
          <p:cNvSpPr/>
          <p:nvPr/>
        </p:nvSpPr>
        <p:spPr>
          <a:xfrm>
            <a:off x="441960" y="3207106"/>
            <a:ext cx="1737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0A3D62"/>
                </a:solidFill>
              </a:rPr>
              <a:t>Leading cause of mortality</a:t>
            </a:r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0A3D62"/>
                </a:solidFill>
              </a:rPr>
              <a:t>Rapid die-off when O₂ runs out</a:t>
            </a:r>
            <a:endParaRPr lang="en-US" dirty="0"/>
          </a:p>
        </p:txBody>
      </p:sp>
      <p:sp>
        <p:nvSpPr>
          <p:cNvPr id="26" name="Shape 6">
            <a:extLst>
              <a:ext uri="{FF2B5EF4-FFF2-40B4-BE49-F238E27FC236}">
                <a16:creationId xmlns:a16="http://schemas.microsoft.com/office/drawing/2014/main" id="{C731E144-1F81-4A96-90C9-79ED52324C32}"/>
              </a:ext>
            </a:extLst>
          </p:cNvPr>
          <p:cNvSpPr/>
          <p:nvPr/>
        </p:nvSpPr>
        <p:spPr>
          <a:xfrm>
            <a:off x="2499360" y="2321560"/>
            <a:ext cx="1920240" cy="3108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7" name="Text 9">
            <a:extLst>
              <a:ext uri="{FF2B5EF4-FFF2-40B4-BE49-F238E27FC236}">
                <a16:creationId xmlns:a16="http://schemas.microsoft.com/office/drawing/2014/main" id="{DF2E1A74-30F0-4AFE-9817-365D8CE29402}"/>
              </a:ext>
            </a:extLst>
          </p:cNvPr>
          <p:cNvSpPr/>
          <p:nvPr/>
        </p:nvSpPr>
        <p:spPr>
          <a:xfrm>
            <a:off x="2590800" y="3207106"/>
            <a:ext cx="1737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0A3D62"/>
                </a:solidFill>
              </a:rPr>
              <a:t>Carbon dioxide build-up</a:t>
            </a:r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0A3D62"/>
                </a:solidFill>
              </a:rPr>
              <a:t>causes respiratory distress</a:t>
            </a:r>
            <a:endParaRPr lang="en-US" dirty="0"/>
          </a:p>
        </p:txBody>
      </p:sp>
      <p:sp>
        <p:nvSpPr>
          <p:cNvPr id="28" name="Shape 10">
            <a:extLst>
              <a:ext uri="{FF2B5EF4-FFF2-40B4-BE49-F238E27FC236}">
                <a16:creationId xmlns:a16="http://schemas.microsoft.com/office/drawing/2014/main" id="{098E2BAB-FC65-46C0-BDDD-62AAB4675F79}"/>
              </a:ext>
            </a:extLst>
          </p:cNvPr>
          <p:cNvSpPr/>
          <p:nvPr/>
        </p:nvSpPr>
        <p:spPr>
          <a:xfrm>
            <a:off x="4648200" y="2321560"/>
            <a:ext cx="1920240" cy="3108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9" name="Text 13">
            <a:extLst>
              <a:ext uri="{FF2B5EF4-FFF2-40B4-BE49-F238E27FC236}">
                <a16:creationId xmlns:a16="http://schemas.microsoft.com/office/drawing/2014/main" id="{FC9B2BC1-C3AE-47AA-91E0-37686B2AFEEC}"/>
              </a:ext>
            </a:extLst>
          </p:cNvPr>
          <p:cNvSpPr/>
          <p:nvPr/>
        </p:nvSpPr>
        <p:spPr>
          <a:xfrm>
            <a:off x="4739640" y="3207106"/>
            <a:ext cx="1737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0A3D62"/>
                </a:solidFill>
              </a:rPr>
              <a:t>Metabolic waste accumulation</a:t>
            </a:r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0A3D62"/>
                </a:solidFill>
              </a:rPr>
              <a:t>degrades water quality</a:t>
            </a:r>
            <a:endParaRPr lang="en-US" dirty="0"/>
          </a:p>
        </p:txBody>
      </p:sp>
      <p:sp>
        <p:nvSpPr>
          <p:cNvPr id="30" name="Shape 14">
            <a:extLst>
              <a:ext uri="{FF2B5EF4-FFF2-40B4-BE49-F238E27FC236}">
                <a16:creationId xmlns:a16="http://schemas.microsoft.com/office/drawing/2014/main" id="{F17D16F8-4F2B-424A-B357-562946C5F751}"/>
              </a:ext>
            </a:extLst>
          </p:cNvPr>
          <p:cNvSpPr/>
          <p:nvPr/>
        </p:nvSpPr>
        <p:spPr>
          <a:xfrm>
            <a:off x="6797040" y="2321560"/>
            <a:ext cx="1920240" cy="31089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1" name="Shape 3">
            <a:extLst>
              <a:ext uri="{FF2B5EF4-FFF2-40B4-BE49-F238E27FC236}">
                <a16:creationId xmlns:a16="http://schemas.microsoft.com/office/drawing/2014/main" id="{3A29FF3C-6F22-483C-BB55-316D5BAD1C7B}"/>
              </a:ext>
            </a:extLst>
          </p:cNvPr>
          <p:cNvSpPr/>
          <p:nvPr/>
        </p:nvSpPr>
        <p:spPr>
          <a:xfrm>
            <a:off x="350520" y="2321560"/>
            <a:ext cx="1920240" cy="594360"/>
          </a:xfrm>
          <a:prstGeom prst="rect">
            <a:avLst/>
          </a:prstGeom>
          <a:solidFill>
            <a:srgbClr val="E74C3C"/>
          </a:solidFill>
          <a:ln w="12700">
            <a:solidFill>
              <a:srgbClr val="E74C3C"/>
            </a:solidFill>
            <a:prstDash val="solid"/>
          </a:ln>
        </p:spPr>
      </p:sp>
      <p:sp>
        <p:nvSpPr>
          <p:cNvPr id="32" name="Text 4">
            <a:extLst>
              <a:ext uri="{FF2B5EF4-FFF2-40B4-BE49-F238E27FC236}">
                <a16:creationId xmlns:a16="http://schemas.microsoft.com/office/drawing/2014/main" id="{DA57497E-55EC-46A9-BE71-9012900B0192}"/>
              </a:ext>
            </a:extLst>
          </p:cNvPr>
          <p:cNvSpPr/>
          <p:nvPr/>
        </p:nvSpPr>
        <p:spPr>
          <a:xfrm>
            <a:off x="396240" y="2361184"/>
            <a:ext cx="1828800" cy="501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Dissolved Oxygen Depletion</a:t>
            </a:r>
            <a:endParaRPr lang="en-US" sz="1600" dirty="0"/>
          </a:p>
        </p:txBody>
      </p:sp>
      <p:sp>
        <p:nvSpPr>
          <p:cNvPr id="33" name="Shape 7">
            <a:extLst>
              <a:ext uri="{FF2B5EF4-FFF2-40B4-BE49-F238E27FC236}">
                <a16:creationId xmlns:a16="http://schemas.microsoft.com/office/drawing/2014/main" id="{E6B197FB-9DC8-4338-865E-A42F41D2AEC0}"/>
              </a:ext>
            </a:extLst>
          </p:cNvPr>
          <p:cNvSpPr/>
          <p:nvPr/>
        </p:nvSpPr>
        <p:spPr>
          <a:xfrm>
            <a:off x="2499360" y="2321560"/>
            <a:ext cx="1920240" cy="59436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34" name="Text 8">
            <a:extLst>
              <a:ext uri="{FF2B5EF4-FFF2-40B4-BE49-F238E27FC236}">
                <a16:creationId xmlns:a16="http://schemas.microsoft.com/office/drawing/2014/main" id="{4C4FFD41-7F87-42C4-8DE9-3DA9FDE2AB8E}"/>
              </a:ext>
            </a:extLst>
          </p:cNvPr>
          <p:cNvSpPr/>
          <p:nvPr/>
        </p:nvSpPr>
        <p:spPr>
          <a:xfrm>
            <a:off x="2545080" y="2361184"/>
            <a:ext cx="1828800" cy="501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CO₂ Excess</a:t>
            </a:r>
            <a:endParaRPr lang="en-US" sz="1600" dirty="0"/>
          </a:p>
        </p:txBody>
      </p:sp>
      <p:sp>
        <p:nvSpPr>
          <p:cNvPr id="35" name="Shape 11">
            <a:extLst>
              <a:ext uri="{FF2B5EF4-FFF2-40B4-BE49-F238E27FC236}">
                <a16:creationId xmlns:a16="http://schemas.microsoft.com/office/drawing/2014/main" id="{C4510887-22F4-4870-B764-70BA4E1287E7}"/>
              </a:ext>
            </a:extLst>
          </p:cNvPr>
          <p:cNvSpPr/>
          <p:nvPr/>
        </p:nvSpPr>
        <p:spPr>
          <a:xfrm>
            <a:off x="4648200" y="2321560"/>
            <a:ext cx="1920240" cy="594360"/>
          </a:xfrm>
          <a:prstGeom prst="rect">
            <a:avLst/>
          </a:prstGeom>
          <a:solidFill>
            <a:srgbClr val="8E44AD"/>
          </a:solidFill>
          <a:ln w="12700">
            <a:solidFill>
              <a:srgbClr val="8E44AD"/>
            </a:solidFill>
            <a:prstDash val="solid"/>
          </a:ln>
        </p:spPr>
      </p:sp>
      <p:sp>
        <p:nvSpPr>
          <p:cNvPr id="36" name="Text 12">
            <a:extLst>
              <a:ext uri="{FF2B5EF4-FFF2-40B4-BE49-F238E27FC236}">
                <a16:creationId xmlns:a16="http://schemas.microsoft.com/office/drawing/2014/main" id="{1FAD6D0A-B03A-483B-88C2-CEFE9BB60455}"/>
              </a:ext>
            </a:extLst>
          </p:cNvPr>
          <p:cNvSpPr/>
          <p:nvPr/>
        </p:nvSpPr>
        <p:spPr>
          <a:xfrm>
            <a:off x="4693920" y="2361184"/>
            <a:ext cx="1828800" cy="501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Ammonia Toxicity</a:t>
            </a:r>
            <a:endParaRPr lang="en-US" sz="1600" dirty="0"/>
          </a:p>
        </p:txBody>
      </p:sp>
      <p:sp>
        <p:nvSpPr>
          <p:cNvPr id="37" name="Shape 15">
            <a:extLst>
              <a:ext uri="{FF2B5EF4-FFF2-40B4-BE49-F238E27FC236}">
                <a16:creationId xmlns:a16="http://schemas.microsoft.com/office/drawing/2014/main" id="{6D6070D7-A2FE-4E9B-8D83-94F413A6128D}"/>
              </a:ext>
            </a:extLst>
          </p:cNvPr>
          <p:cNvSpPr/>
          <p:nvPr/>
        </p:nvSpPr>
        <p:spPr>
          <a:xfrm>
            <a:off x="6797040" y="2321560"/>
            <a:ext cx="1920240" cy="594360"/>
          </a:xfrm>
          <a:prstGeom prst="rect">
            <a:avLst/>
          </a:prstGeom>
          <a:solidFill>
            <a:srgbClr val="2980B9"/>
          </a:solidFill>
          <a:ln w="12700">
            <a:solidFill>
              <a:srgbClr val="2980B9"/>
            </a:solidFill>
            <a:prstDash val="solid"/>
          </a:ln>
        </p:spPr>
      </p:sp>
      <p:sp>
        <p:nvSpPr>
          <p:cNvPr id="38" name="Text 16">
            <a:extLst>
              <a:ext uri="{FF2B5EF4-FFF2-40B4-BE49-F238E27FC236}">
                <a16:creationId xmlns:a16="http://schemas.microsoft.com/office/drawing/2014/main" id="{C3ED8040-BB43-49CF-B9A1-18D5AB043105}"/>
              </a:ext>
            </a:extLst>
          </p:cNvPr>
          <p:cNvSpPr/>
          <p:nvPr/>
        </p:nvSpPr>
        <p:spPr>
          <a:xfrm>
            <a:off x="6842760" y="2361184"/>
            <a:ext cx="1828800" cy="501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Temperature Stress</a:t>
            </a:r>
            <a:endParaRPr lang="en-US" sz="1600" dirty="0"/>
          </a:p>
        </p:txBody>
      </p:sp>
      <p:sp>
        <p:nvSpPr>
          <p:cNvPr id="39" name="Text 17">
            <a:extLst>
              <a:ext uri="{FF2B5EF4-FFF2-40B4-BE49-F238E27FC236}">
                <a16:creationId xmlns:a16="http://schemas.microsoft.com/office/drawing/2014/main" id="{67EC70D3-15F8-4BFC-A4E8-AC198069E081}"/>
              </a:ext>
            </a:extLst>
          </p:cNvPr>
          <p:cNvSpPr/>
          <p:nvPr/>
        </p:nvSpPr>
        <p:spPr>
          <a:xfrm>
            <a:off x="6888480" y="3207106"/>
            <a:ext cx="17373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0A3D62"/>
                </a:solidFill>
              </a:rPr>
              <a:t>High-temp, high-density</a:t>
            </a:r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0A3D62"/>
                </a:solidFill>
              </a:rPr>
              <a:t>conditions cause stress &amp; loss</a:t>
            </a:r>
            <a:endParaRPr lang="en-US" dirty="0"/>
          </a:p>
        </p:txBody>
      </p:sp>
      <p:sp>
        <p:nvSpPr>
          <p:cNvPr id="40" name="Shape 18">
            <a:extLst>
              <a:ext uri="{FF2B5EF4-FFF2-40B4-BE49-F238E27FC236}">
                <a16:creationId xmlns:a16="http://schemas.microsoft.com/office/drawing/2014/main" id="{5DABCC8E-314B-4C5B-A548-3C941B54EDDE}"/>
              </a:ext>
            </a:extLst>
          </p:cNvPr>
          <p:cNvSpPr/>
          <p:nvPr/>
        </p:nvSpPr>
        <p:spPr>
          <a:xfrm>
            <a:off x="309880" y="5585968"/>
            <a:ext cx="8503920" cy="59436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1" name="Text 19">
            <a:extLst>
              <a:ext uri="{FF2B5EF4-FFF2-40B4-BE49-F238E27FC236}">
                <a16:creationId xmlns:a16="http://schemas.microsoft.com/office/drawing/2014/main" id="{940600C3-3D60-496F-BDD5-E474A9B4920A}"/>
              </a:ext>
            </a:extLst>
          </p:cNvPr>
          <p:cNvSpPr/>
          <p:nvPr/>
        </p:nvSpPr>
        <p:spPr>
          <a:xfrm>
            <a:off x="447040" y="5613400"/>
            <a:ext cx="83210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A3D62"/>
                </a:solidFill>
              </a:rPr>
              <a:t>💡  Continuous and stable oxygen supply is the key to fish survival and quality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955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152C4E5-DF95-439B-A019-DD32264CC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9840"/>
            <a:ext cx="9085297" cy="51104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Challenges in Current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520" y="1925322"/>
            <a:ext cx="8229600" cy="3754120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  <a:defRPr sz="2000"/>
            </a:pPr>
            <a:r>
              <a:rPr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Dependence on liquid oxygen cylinders for oxygen supply.</a:t>
            </a:r>
          </a:p>
          <a:p>
            <a:pPr marL="0" indent="0">
              <a:lnSpc>
                <a:spcPct val="150000"/>
              </a:lnSpc>
              <a:buNone/>
              <a:defRPr sz="2000"/>
            </a:pPr>
            <a:r>
              <a:rPr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High refill, transport, and safety management costs.</a:t>
            </a:r>
          </a:p>
          <a:p>
            <a:pPr marL="0" indent="0">
              <a:lnSpc>
                <a:spcPct val="150000"/>
              </a:lnSpc>
              <a:buNone/>
              <a:defRPr sz="2000"/>
            </a:pPr>
            <a:r>
              <a:rPr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Risk of leakage, fire, or explosion hazards.</a:t>
            </a:r>
          </a:p>
          <a:p>
            <a:pPr marL="0" indent="0">
              <a:lnSpc>
                <a:spcPct val="150000"/>
              </a:lnSpc>
              <a:buNone/>
              <a:defRPr sz="2000"/>
            </a:pPr>
            <a:r>
              <a:rPr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No real-time oxygen monitoring and control.</a:t>
            </a:r>
          </a:p>
          <a:p>
            <a:pPr marL="0" indent="0">
              <a:lnSpc>
                <a:spcPct val="150000"/>
              </a:lnSpc>
              <a:buNone/>
              <a:defRPr sz="2000"/>
            </a:pPr>
            <a:r>
              <a:rPr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• Fish mortality increases during long-distance transport.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6203"/>
            <a:ext cx="8229600" cy="1143000"/>
          </a:xfrm>
        </p:spPr>
        <p:txBody>
          <a:bodyPr>
            <a:normAutofit fontScale="90000"/>
          </a:bodyPr>
          <a:lstStyle/>
          <a:p>
            <a:r>
              <a:rPr dirty="0"/>
              <a:t>PSA Technology Principle</a:t>
            </a:r>
            <a:br>
              <a:rPr lang="en-US" dirty="0"/>
            </a:br>
            <a:r>
              <a:rPr lang="en-US" dirty="0"/>
              <a:t> for Oxygen Generation </a:t>
            </a:r>
            <a:endParaRPr dirty="0"/>
          </a:p>
        </p:txBody>
      </p:sp>
      <p:sp>
        <p:nvSpPr>
          <p:cNvPr id="7" name="Shape 2">
            <a:extLst>
              <a:ext uri="{FF2B5EF4-FFF2-40B4-BE49-F238E27FC236}">
                <a16:creationId xmlns:a16="http://schemas.microsoft.com/office/drawing/2014/main" id="{D46BDB96-E764-4832-A995-73491513AC53}"/>
              </a:ext>
            </a:extLst>
          </p:cNvPr>
          <p:cNvSpPr/>
          <p:nvPr/>
        </p:nvSpPr>
        <p:spPr>
          <a:xfrm>
            <a:off x="558800" y="2178560"/>
            <a:ext cx="457200" cy="457200"/>
          </a:xfrm>
          <a:prstGeom prst="ellipse">
            <a:avLst/>
          </a:prstGeom>
          <a:solidFill>
            <a:srgbClr val="0C6B8E"/>
          </a:solidFill>
          <a:ln w="12700">
            <a:solidFill>
              <a:srgbClr val="0C6B8E"/>
            </a:solidFill>
            <a:prstDash val="solid"/>
          </a:ln>
        </p:spPr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90059DF6-3293-47E5-8F1F-15F84B0E3F1D}"/>
              </a:ext>
            </a:extLst>
          </p:cNvPr>
          <p:cNvSpPr/>
          <p:nvPr/>
        </p:nvSpPr>
        <p:spPr>
          <a:xfrm>
            <a:off x="558800" y="21785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①</a:t>
            </a:r>
            <a:endParaRPr lang="en-US" sz="2000" dirty="0"/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8B788C3C-7EE4-4887-8A3E-C509B2C864FF}"/>
              </a:ext>
            </a:extLst>
          </p:cNvPr>
          <p:cNvSpPr/>
          <p:nvPr/>
        </p:nvSpPr>
        <p:spPr>
          <a:xfrm>
            <a:off x="1153160" y="2181704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A3D62"/>
                </a:solidFill>
              </a:rPr>
              <a:t>Air Intake</a:t>
            </a:r>
            <a:endParaRPr lang="en-US" sz="2000" dirty="0"/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2E7D9713-95EE-4C18-B315-0381B246E40F}"/>
              </a:ext>
            </a:extLst>
          </p:cNvPr>
          <p:cNvSpPr/>
          <p:nvPr/>
        </p:nvSpPr>
        <p:spPr>
          <a:xfrm>
            <a:off x="1153160" y="258912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64748B"/>
                </a:solidFill>
              </a:rPr>
              <a:t>Atmospheric air drawn in through filter</a:t>
            </a:r>
            <a:endParaRPr lang="en-US" dirty="0"/>
          </a:p>
        </p:txBody>
      </p:sp>
      <p:sp>
        <p:nvSpPr>
          <p:cNvPr id="11" name="Shape 6">
            <a:extLst>
              <a:ext uri="{FF2B5EF4-FFF2-40B4-BE49-F238E27FC236}">
                <a16:creationId xmlns:a16="http://schemas.microsoft.com/office/drawing/2014/main" id="{0D39257F-C4FF-4CD4-929B-EEBFDE97C8A0}"/>
              </a:ext>
            </a:extLst>
          </p:cNvPr>
          <p:cNvSpPr/>
          <p:nvPr/>
        </p:nvSpPr>
        <p:spPr>
          <a:xfrm>
            <a:off x="769112" y="2654048"/>
            <a:ext cx="0" cy="438912"/>
          </a:xfrm>
          <a:prstGeom prst="line">
            <a:avLst/>
          </a:prstGeom>
          <a:noFill/>
          <a:ln w="25400">
            <a:solidFill>
              <a:srgbClr val="00B4D8"/>
            </a:solidFill>
            <a:prstDash val="solid"/>
          </a:ln>
        </p:spPr>
      </p:sp>
      <p:sp>
        <p:nvSpPr>
          <p:cNvPr id="12" name="Shape 7">
            <a:extLst>
              <a:ext uri="{FF2B5EF4-FFF2-40B4-BE49-F238E27FC236}">
                <a16:creationId xmlns:a16="http://schemas.microsoft.com/office/drawing/2014/main" id="{10C1D3FD-67E4-41B4-BA07-79827061C1EC}"/>
              </a:ext>
            </a:extLst>
          </p:cNvPr>
          <p:cNvSpPr/>
          <p:nvPr/>
        </p:nvSpPr>
        <p:spPr>
          <a:xfrm>
            <a:off x="558800" y="3111248"/>
            <a:ext cx="457200" cy="457200"/>
          </a:xfrm>
          <a:prstGeom prst="ellipse">
            <a:avLst/>
          </a:prstGeom>
          <a:solidFill>
            <a:srgbClr val="0C6B8E"/>
          </a:solidFill>
          <a:ln w="12700">
            <a:solidFill>
              <a:srgbClr val="0C6B8E"/>
            </a:solidFill>
            <a:prstDash val="solid"/>
          </a:ln>
        </p:spPr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5F61EECD-9508-496E-B71B-FF33368125EE}"/>
              </a:ext>
            </a:extLst>
          </p:cNvPr>
          <p:cNvSpPr/>
          <p:nvPr/>
        </p:nvSpPr>
        <p:spPr>
          <a:xfrm>
            <a:off x="558800" y="311124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②</a:t>
            </a:r>
            <a:endParaRPr lang="en-US" sz="2000" dirty="0"/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EF83B953-AD39-4331-BAFE-1144594D57DF}"/>
              </a:ext>
            </a:extLst>
          </p:cNvPr>
          <p:cNvSpPr/>
          <p:nvPr/>
        </p:nvSpPr>
        <p:spPr>
          <a:xfrm>
            <a:off x="1153160" y="3114392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A3D62"/>
                </a:solidFill>
              </a:rPr>
              <a:t>Nitrogen Adsorption</a:t>
            </a:r>
            <a:endParaRPr lang="en-US" sz="2000" dirty="0"/>
          </a:p>
        </p:txBody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68732744-6598-4905-9BCE-70D1BCB04CDF}"/>
              </a:ext>
            </a:extLst>
          </p:cNvPr>
          <p:cNvSpPr/>
          <p:nvPr/>
        </p:nvSpPr>
        <p:spPr>
          <a:xfrm>
            <a:off x="1153160" y="351164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64748B"/>
                </a:solidFill>
              </a:rPr>
              <a:t>Zeolite beds selectively adsorb nitrogen</a:t>
            </a:r>
            <a:endParaRPr lang="en-US" dirty="0"/>
          </a:p>
        </p:txBody>
      </p:sp>
      <p:sp>
        <p:nvSpPr>
          <p:cNvPr id="16" name="Shape 11">
            <a:extLst>
              <a:ext uri="{FF2B5EF4-FFF2-40B4-BE49-F238E27FC236}">
                <a16:creationId xmlns:a16="http://schemas.microsoft.com/office/drawing/2014/main" id="{B5767B8E-A7D2-483A-B94D-4D042EEC672B}"/>
              </a:ext>
            </a:extLst>
          </p:cNvPr>
          <p:cNvSpPr/>
          <p:nvPr/>
        </p:nvSpPr>
        <p:spPr>
          <a:xfrm>
            <a:off x="769112" y="3586736"/>
            <a:ext cx="0" cy="438912"/>
          </a:xfrm>
          <a:prstGeom prst="line">
            <a:avLst/>
          </a:prstGeom>
          <a:noFill/>
          <a:ln w="25400">
            <a:solidFill>
              <a:srgbClr val="00B4D8"/>
            </a:solidFill>
            <a:prstDash val="solid"/>
          </a:ln>
        </p:spPr>
      </p:sp>
      <p:sp>
        <p:nvSpPr>
          <p:cNvPr id="17" name="Shape 12">
            <a:extLst>
              <a:ext uri="{FF2B5EF4-FFF2-40B4-BE49-F238E27FC236}">
                <a16:creationId xmlns:a16="http://schemas.microsoft.com/office/drawing/2014/main" id="{F44FC8F3-C4A1-4ED2-967F-8640D33E0A5A}"/>
              </a:ext>
            </a:extLst>
          </p:cNvPr>
          <p:cNvSpPr/>
          <p:nvPr/>
        </p:nvSpPr>
        <p:spPr>
          <a:xfrm>
            <a:off x="558800" y="4043936"/>
            <a:ext cx="457200" cy="457200"/>
          </a:xfrm>
          <a:prstGeom prst="ellipse">
            <a:avLst/>
          </a:prstGeom>
          <a:solidFill>
            <a:srgbClr val="0C6B8E"/>
          </a:solidFill>
          <a:ln w="12700">
            <a:solidFill>
              <a:srgbClr val="0C6B8E"/>
            </a:solidFill>
            <a:prstDash val="solid"/>
          </a:ln>
        </p:spPr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AAD6D269-117D-4888-98A8-D47E88FB83B3}"/>
              </a:ext>
            </a:extLst>
          </p:cNvPr>
          <p:cNvSpPr/>
          <p:nvPr/>
        </p:nvSpPr>
        <p:spPr>
          <a:xfrm>
            <a:off x="558800" y="404393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③</a:t>
            </a:r>
            <a:endParaRPr lang="en-US" sz="2000" dirty="0"/>
          </a:p>
        </p:txBody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224CA00D-7070-46E3-B4A8-448CD6AFC301}"/>
              </a:ext>
            </a:extLst>
          </p:cNvPr>
          <p:cNvSpPr/>
          <p:nvPr/>
        </p:nvSpPr>
        <p:spPr>
          <a:xfrm>
            <a:off x="1153160" y="404708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A3D62"/>
                </a:solidFill>
              </a:rPr>
              <a:t>Oxygen Concentration</a:t>
            </a:r>
            <a:endParaRPr lang="en-US" sz="2000" dirty="0"/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A80C65C8-B0C8-4A31-85ED-C99695B30052}"/>
              </a:ext>
            </a:extLst>
          </p:cNvPr>
          <p:cNvSpPr/>
          <p:nvPr/>
        </p:nvSpPr>
        <p:spPr>
          <a:xfrm>
            <a:off x="1153160" y="447624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64748B"/>
                </a:solidFill>
              </a:rPr>
              <a:t>Remaining O₂ concentrated into storage tank</a:t>
            </a:r>
            <a:endParaRPr lang="en-US" dirty="0"/>
          </a:p>
        </p:txBody>
      </p:sp>
      <p:sp>
        <p:nvSpPr>
          <p:cNvPr id="21" name="Shape 16">
            <a:extLst>
              <a:ext uri="{FF2B5EF4-FFF2-40B4-BE49-F238E27FC236}">
                <a16:creationId xmlns:a16="http://schemas.microsoft.com/office/drawing/2014/main" id="{14316A88-B528-4B33-90CE-3E42B30A6683}"/>
              </a:ext>
            </a:extLst>
          </p:cNvPr>
          <p:cNvSpPr/>
          <p:nvPr/>
        </p:nvSpPr>
        <p:spPr>
          <a:xfrm>
            <a:off x="769112" y="4519424"/>
            <a:ext cx="0" cy="438912"/>
          </a:xfrm>
          <a:prstGeom prst="line">
            <a:avLst/>
          </a:prstGeom>
          <a:noFill/>
          <a:ln w="25400">
            <a:solidFill>
              <a:srgbClr val="00B4D8"/>
            </a:solidFill>
            <a:prstDash val="solid"/>
          </a:ln>
        </p:spPr>
      </p:sp>
      <p:sp>
        <p:nvSpPr>
          <p:cNvPr id="22" name="Shape 17">
            <a:extLst>
              <a:ext uri="{FF2B5EF4-FFF2-40B4-BE49-F238E27FC236}">
                <a16:creationId xmlns:a16="http://schemas.microsoft.com/office/drawing/2014/main" id="{FF460895-3361-4C91-94F8-D4438595934D}"/>
              </a:ext>
            </a:extLst>
          </p:cNvPr>
          <p:cNvSpPr/>
          <p:nvPr/>
        </p:nvSpPr>
        <p:spPr>
          <a:xfrm>
            <a:off x="558800" y="4976624"/>
            <a:ext cx="457200" cy="457200"/>
          </a:xfrm>
          <a:prstGeom prst="ellipse">
            <a:avLst/>
          </a:prstGeom>
          <a:solidFill>
            <a:srgbClr val="0C6B8E"/>
          </a:solidFill>
          <a:ln w="12700">
            <a:solidFill>
              <a:srgbClr val="0C6B8E"/>
            </a:solidFill>
            <a:prstDash val="solid"/>
          </a:ln>
        </p:spPr>
      </p:sp>
      <p:sp>
        <p:nvSpPr>
          <p:cNvPr id="23" name="Text 18">
            <a:extLst>
              <a:ext uri="{FF2B5EF4-FFF2-40B4-BE49-F238E27FC236}">
                <a16:creationId xmlns:a16="http://schemas.microsoft.com/office/drawing/2014/main" id="{D636FD72-4A89-4178-9269-8A08009BEEAE}"/>
              </a:ext>
            </a:extLst>
          </p:cNvPr>
          <p:cNvSpPr/>
          <p:nvPr/>
        </p:nvSpPr>
        <p:spPr>
          <a:xfrm>
            <a:off x="558800" y="497662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④</a:t>
            </a:r>
            <a:endParaRPr lang="en-US" sz="2000" dirty="0"/>
          </a:p>
        </p:txBody>
      </p:sp>
      <p:sp>
        <p:nvSpPr>
          <p:cNvPr id="24" name="Text 19">
            <a:extLst>
              <a:ext uri="{FF2B5EF4-FFF2-40B4-BE49-F238E27FC236}">
                <a16:creationId xmlns:a16="http://schemas.microsoft.com/office/drawing/2014/main" id="{82A38DC8-8E03-4338-B7BA-D3A6835CD662}"/>
              </a:ext>
            </a:extLst>
          </p:cNvPr>
          <p:cNvSpPr/>
          <p:nvPr/>
        </p:nvSpPr>
        <p:spPr>
          <a:xfrm>
            <a:off x="1153160" y="497976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A3D62"/>
                </a:solidFill>
              </a:rPr>
              <a:t>Bed Switching</a:t>
            </a:r>
            <a:endParaRPr lang="en-US" sz="2000" dirty="0"/>
          </a:p>
        </p:txBody>
      </p:sp>
      <p:sp>
        <p:nvSpPr>
          <p:cNvPr id="25" name="Text 20">
            <a:extLst>
              <a:ext uri="{FF2B5EF4-FFF2-40B4-BE49-F238E27FC236}">
                <a16:creationId xmlns:a16="http://schemas.microsoft.com/office/drawing/2014/main" id="{611D295C-4A4E-4EBE-897F-FB95017DF5C0}"/>
              </a:ext>
            </a:extLst>
          </p:cNvPr>
          <p:cNvSpPr/>
          <p:nvPr/>
        </p:nvSpPr>
        <p:spPr>
          <a:xfrm>
            <a:off x="1153160" y="5449576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64748B"/>
                </a:solidFill>
              </a:rPr>
              <a:t>Dual beds alternate for uninterrupted output</a:t>
            </a:r>
            <a:endParaRPr lang="en-US" dirty="0"/>
          </a:p>
        </p:txBody>
      </p:sp>
      <p:sp>
        <p:nvSpPr>
          <p:cNvPr id="26" name="Shape 21">
            <a:extLst>
              <a:ext uri="{FF2B5EF4-FFF2-40B4-BE49-F238E27FC236}">
                <a16:creationId xmlns:a16="http://schemas.microsoft.com/office/drawing/2014/main" id="{8A715FB1-40F9-46BD-ACAE-EEA0DA3EA67D}"/>
              </a:ext>
            </a:extLst>
          </p:cNvPr>
          <p:cNvSpPr/>
          <p:nvPr/>
        </p:nvSpPr>
        <p:spPr>
          <a:xfrm>
            <a:off x="4754880" y="1983232"/>
            <a:ext cx="4069080" cy="4387088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</p:sp>
      <p:sp>
        <p:nvSpPr>
          <p:cNvPr id="27" name="Text 22">
            <a:extLst>
              <a:ext uri="{FF2B5EF4-FFF2-40B4-BE49-F238E27FC236}">
                <a16:creationId xmlns:a16="http://schemas.microsoft.com/office/drawing/2014/main" id="{E730E6FF-28C7-4C6B-A3F7-3E04F51B99CB}"/>
              </a:ext>
            </a:extLst>
          </p:cNvPr>
          <p:cNvSpPr/>
          <p:nvPr/>
        </p:nvSpPr>
        <p:spPr>
          <a:xfrm>
            <a:off x="4937760" y="218440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B4D8"/>
                </a:solidFill>
              </a:rPr>
              <a:t>Advantages of PSA oxygen Generator</a:t>
            </a:r>
            <a:endParaRPr lang="en-US" sz="2000" dirty="0"/>
          </a:p>
        </p:txBody>
      </p:sp>
      <p:sp>
        <p:nvSpPr>
          <p:cNvPr id="28" name="Shape 23">
            <a:extLst>
              <a:ext uri="{FF2B5EF4-FFF2-40B4-BE49-F238E27FC236}">
                <a16:creationId xmlns:a16="http://schemas.microsoft.com/office/drawing/2014/main" id="{13A04210-D48D-4C35-8B4D-4B3A6A104C32}"/>
              </a:ext>
            </a:extLst>
          </p:cNvPr>
          <p:cNvSpPr/>
          <p:nvPr/>
        </p:nvSpPr>
        <p:spPr>
          <a:xfrm>
            <a:off x="5029200" y="2755392"/>
            <a:ext cx="3566160" cy="0"/>
          </a:xfrm>
          <a:prstGeom prst="line">
            <a:avLst/>
          </a:prstGeom>
          <a:noFill/>
          <a:ln w="12700">
            <a:solidFill>
              <a:srgbClr val="0C6B8E"/>
            </a:solidFill>
            <a:prstDash val="solid"/>
          </a:ln>
        </p:spPr>
      </p:sp>
      <p:sp>
        <p:nvSpPr>
          <p:cNvPr id="29" name="Shape 24">
            <a:extLst>
              <a:ext uri="{FF2B5EF4-FFF2-40B4-BE49-F238E27FC236}">
                <a16:creationId xmlns:a16="http://schemas.microsoft.com/office/drawing/2014/main" id="{9E1179C7-9B59-49B3-923B-060E72288447}"/>
              </a:ext>
            </a:extLst>
          </p:cNvPr>
          <p:cNvSpPr/>
          <p:nvPr/>
        </p:nvSpPr>
        <p:spPr>
          <a:xfrm>
            <a:off x="4983480" y="2935640"/>
            <a:ext cx="256032" cy="256032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0" name="Text 25">
            <a:extLst>
              <a:ext uri="{FF2B5EF4-FFF2-40B4-BE49-F238E27FC236}">
                <a16:creationId xmlns:a16="http://schemas.microsoft.com/office/drawing/2014/main" id="{80C19E95-B615-43B3-89C6-3DDCB4A99F49}"/>
              </a:ext>
            </a:extLst>
          </p:cNvPr>
          <p:cNvSpPr/>
          <p:nvPr/>
        </p:nvSpPr>
        <p:spPr>
          <a:xfrm>
            <a:off x="5349240" y="2806192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High Purity 90%+</a:t>
            </a:r>
            <a:endParaRPr lang="en-US" sz="1600" dirty="0"/>
          </a:p>
        </p:txBody>
      </p:sp>
      <p:sp>
        <p:nvSpPr>
          <p:cNvPr id="31" name="Text 26">
            <a:extLst>
              <a:ext uri="{FF2B5EF4-FFF2-40B4-BE49-F238E27FC236}">
                <a16:creationId xmlns:a16="http://schemas.microsoft.com/office/drawing/2014/main" id="{367F25D8-5BC2-493D-B71A-3662086FFF1C}"/>
              </a:ext>
            </a:extLst>
          </p:cNvPr>
          <p:cNvSpPr/>
          <p:nvPr/>
        </p:nvSpPr>
        <p:spPr>
          <a:xfrm>
            <a:off x="5349240" y="3071368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0E0EF"/>
                </a:solidFill>
              </a:rPr>
              <a:t>Based on standard air conditions</a:t>
            </a:r>
            <a:endParaRPr lang="en-US" sz="1400" dirty="0"/>
          </a:p>
        </p:txBody>
      </p:sp>
      <p:sp>
        <p:nvSpPr>
          <p:cNvPr id="32" name="Shape 27">
            <a:extLst>
              <a:ext uri="{FF2B5EF4-FFF2-40B4-BE49-F238E27FC236}">
                <a16:creationId xmlns:a16="http://schemas.microsoft.com/office/drawing/2014/main" id="{8A84D372-97C9-4B2C-A7F3-AA92A45E2355}"/>
              </a:ext>
            </a:extLst>
          </p:cNvPr>
          <p:cNvSpPr/>
          <p:nvPr/>
        </p:nvSpPr>
        <p:spPr>
          <a:xfrm>
            <a:off x="4983480" y="3625440"/>
            <a:ext cx="256032" cy="256032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3" name="Text 28">
            <a:extLst>
              <a:ext uri="{FF2B5EF4-FFF2-40B4-BE49-F238E27FC236}">
                <a16:creationId xmlns:a16="http://schemas.microsoft.com/office/drawing/2014/main" id="{03200BDF-9680-45F4-9A3C-823D5105BAF5}"/>
              </a:ext>
            </a:extLst>
          </p:cNvPr>
          <p:cNvSpPr/>
          <p:nvPr/>
        </p:nvSpPr>
        <p:spPr>
          <a:xfrm>
            <a:off x="5349240" y="351028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Stable Continuous Output</a:t>
            </a:r>
            <a:endParaRPr lang="en-US" sz="1600" dirty="0"/>
          </a:p>
        </p:txBody>
      </p:sp>
      <p:sp>
        <p:nvSpPr>
          <p:cNvPr id="34" name="Text 29">
            <a:extLst>
              <a:ext uri="{FF2B5EF4-FFF2-40B4-BE49-F238E27FC236}">
                <a16:creationId xmlns:a16="http://schemas.microsoft.com/office/drawing/2014/main" id="{C23BCB1B-9EA2-4541-82E1-24380593B9DB}"/>
              </a:ext>
            </a:extLst>
          </p:cNvPr>
          <p:cNvSpPr/>
          <p:nvPr/>
        </p:nvSpPr>
        <p:spPr>
          <a:xfrm>
            <a:off x="5349240" y="3775456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0E0EF"/>
                </a:solidFill>
              </a:rPr>
              <a:t>24/7, 365 days — no interruption</a:t>
            </a:r>
            <a:endParaRPr lang="en-US" sz="1400" dirty="0"/>
          </a:p>
        </p:txBody>
      </p:sp>
      <p:sp>
        <p:nvSpPr>
          <p:cNvPr id="35" name="Shape 30">
            <a:extLst>
              <a:ext uri="{FF2B5EF4-FFF2-40B4-BE49-F238E27FC236}">
                <a16:creationId xmlns:a16="http://schemas.microsoft.com/office/drawing/2014/main" id="{57546E53-4D93-49DB-ABC7-53FD7E10B9DE}"/>
              </a:ext>
            </a:extLst>
          </p:cNvPr>
          <p:cNvSpPr/>
          <p:nvPr/>
        </p:nvSpPr>
        <p:spPr>
          <a:xfrm>
            <a:off x="4983480" y="4343816"/>
            <a:ext cx="256032" cy="256032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6" name="Text 31">
            <a:extLst>
              <a:ext uri="{FF2B5EF4-FFF2-40B4-BE49-F238E27FC236}">
                <a16:creationId xmlns:a16="http://schemas.microsoft.com/office/drawing/2014/main" id="{3487D27A-EF52-4279-B255-09A67B1B424B}"/>
              </a:ext>
            </a:extLst>
          </p:cNvPr>
          <p:cNvSpPr/>
          <p:nvPr/>
        </p:nvSpPr>
        <p:spPr>
          <a:xfrm>
            <a:off x="5349240" y="421436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Long Service Life</a:t>
            </a:r>
            <a:endParaRPr lang="en-US" sz="1600" dirty="0"/>
          </a:p>
        </p:txBody>
      </p:sp>
      <p:sp>
        <p:nvSpPr>
          <p:cNvPr id="37" name="Text 32">
            <a:extLst>
              <a:ext uri="{FF2B5EF4-FFF2-40B4-BE49-F238E27FC236}">
                <a16:creationId xmlns:a16="http://schemas.microsoft.com/office/drawing/2014/main" id="{C78C3C4B-80EC-4217-9847-62B32F20F8C8}"/>
              </a:ext>
            </a:extLst>
          </p:cNvPr>
          <p:cNvSpPr/>
          <p:nvPr/>
        </p:nvSpPr>
        <p:spPr>
          <a:xfrm>
            <a:off x="5349240" y="4479544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0E0EF"/>
                </a:solidFill>
              </a:rPr>
              <a:t>Durable high-quality Zeolite</a:t>
            </a:r>
            <a:endParaRPr lang="en-US" sz="1400" dirty="0"/>
          </a:p>
        </p:txBody>
      </p:sp>
      <p:sp>
        <p:nvSpPr>
          <p:cNvPr id="38" name="Shape 33">
            <a:extLst>
              <a:ext uri="{FF2B5EF4-FFF2-40B4-BE49-F238E27FC236}">
                <a16:creationId xmlns:a16="http://schemas.microsoft.com/office/drawing/2014/main" id="{D8AE32B7-6E6F-4D25-A1B0-09C5554D3D44}"/>
              </a:ext>
            </a:extLst>
          </p:cNvPr>
          <p:cNvSpPr/>
          <p:nvPr/>
        </p:nvSpPr>
        <p:spPr>
          <a:xfrm>
            <a:off x="4983480" y="5033616"/>
            <a:ext cx="256032" cy="256032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9" name="Text 34">
            <a:extLst>
              <a:ext uri="{FF2B5EF4-FFF2-40B4-BE49-F238E27FC236}">
                <a16:creationId xmlns:a16="http://schemas.microsoft.com/office/drawing/2014/main" id="{D54139F0-347B-4BDB-8639-2E260E136A61}"/>
              </a:ext>
            </a:extLst>
          </p:cNvPr>
          <p:cNvSpPr/>
          <p:nvPr/>
        </p:nvSpPr>
        <p:spPr>
          <a:xfrm>
            <a:off x="5349240" y="4918456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Compact &amp; Lightweight</a:t>
            </a:r>
            <a:endParaRPr lang="en-US" sz="1600" dirty="0"/>
          </a:p>
        </p:txBody>
      </p:sp>
      <p:sp>
        <p:nvSpPr>
          <p:cNvPr id="40" name="Text 35">
            <a:extLst>
              <a:ext uri="{FF2B5EF4-FFF2-40B4-BE49-F238E27FC236}">
                <a16:creationId xmlns:a16="http://schemas.microsoft.com/office/drawing/2014/main" id="{30D9F1B7-0858-47CE-85FF-2BB06DC1EED1}"/>
              </a:ext>
            </a:extLst>
          </p:cNvPr>
          <p:cNvSpPr/>
          <p:nvPr/>
        </p:nvSpPr>
        <p:spPr>
          <a:xfrm>
            <a:off x="5349240" y="5183632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0E0EF"/>
                </a:solidFill>
              </a:rPr>
              <a:t>Easy to move and install</a:t>
            </a:r>
            <a:endParaRPr lang="en-US" sz="1400" dirty="0"/>
          </a:p>
        </p:txBody>
      </p:sp>
      <p:sp>
        <p:nvSpPr>
          <p:cNvPr id="41" name="Shape 33">
            <a:extLst>
              <a:ext uri="{FF2B5EF4-FFF2-40B4-BE49-F238E27FC236}">
                <a16:creationId xmlns:a16="http://schemas.microsoft.com/office/drawing/2014/main" id="{C5B306C2-4AE9-4A9D-A64D-E0CF354435A4}"/>
              </a:ext>
            </a:extLst>
          </p:cNvPr>
          <p:cNvSpPr/>
          <p:nvPr/>
        </p:nvSpPr>
        <p:spPr>
          <a:xfrm>
            <a:off x="5003800" y="5622896"/>
            <a:ext cx="256032" cy="256032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2" name="Text 34">
            <a:extLst>
              <a:ext uri="{FF2B5EF4-FFF2-40B4-BE49-F238E27FC236}">
                <a16:creationId xmlns:a16="http://schemas.microsoft.com/office/drawing/2014/main" id="{2A795C6F-5C43-4EFD-93A4-7895D0AB6417}"/>
              </a:ext>
            </a:extLst>
          </p:cNvPr>
          <p:cNvSpPr/>
          <p:nvPr/>
        </p:nvSpPr>
        <p:spPr>
          <a:xfrm>
            <a:off x="5339080" y="5599176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DC Power Operate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4D94AD51-14A1-442B-88F6-6C11FACC56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631976"/>
              </p:ext>
            </p:extLst>
          </p:nvPr>
        </p:nvGraphicFramePr>
        <p:xfrm>
          <a:off x="177870" y="1489823"/>
          <a:ext cx="8806570" cy="5163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4037">
                  <a:extLst>
                    <a:ext uri="{9D8B030D-6E8A-4147-A177-3AD203B41FA5}">
                      <a16:colId xmlns:a16="http://schemas.microsoft.com/office/drawing/2014/main" val="3518805236"/>
                    </a:ext>
                  </a:extLst>
                </a:gridCol>
                <a:gridCol w="1842053">
                  <a:extLst>
                    <a:ext uri="{9D8B030D-6E8A-4147-A177-3AD203B41FA5}">
                      <a16:colId xmlns:a16="http://schemas.microsoft.com/office/drawing/2014/main" val="1774652394"/>
                    </a:ext>
                  </a:extLst>
                </a:gridCol>
                <a:gridCol w="1499199">
                  <a:extLst>
                    <a:ext uri="{9D8B030D-6E8A-4147-A177-3AD203B41FA5}">
                      <a16:colId xmlns:a16="http://schemas.microsoft.com/office/drawing/2014/main" val="4193061112"/>
                    </a:ext>
                  </a:extLst>
                </a:gridCol>
                <a:gridCol w="1801859">
                  <a:extLst>
                    <a:ext uri="{9D8B030D-6E8A-4147-A177-3AD203B41FA5}">
                      <a16:colId xmlns:a16="http://schemas.microsoft.com/office/drawing/2014/main" val="3710612541"/>
                    </a:ext>
                  </a:extLst>
                </a:gridCol>
                <a:gridCol w="1969422">
                  <a:extLst>
                    <a:ext uri="{9D8B030D-6E8A-4147-A177-3AD203B41FA5}">
                      <a16:colId xmlns:a16="http://schemas.microsoft.com/office/drawing/2014/main" val="58581708"/>
                    </a:ext>
                  </a:extLst>
                </a:gridCol>
              </a:tblGrid>
              <a:tr h="37893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>
                          <a:solidFill>
                            <a:schemeClr val="tx1"/>
                          </a:solidFill>
                        </a:rPr>
                        <a:t>Power</a:t>
                      </a:r>
                      <a:endParaRPr lang="ko-KR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tx1"/>
                          </a:solidFill>
                        </a:rPr>
                        <a:t>DC24V</a:t>
                      </a:r>
                      <a:endParaRPr lang="ko-KR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tx1"/>
                          </a:solidFill>
                        </a:rPr>
                        <a:t>DC12V</a:t>
                      </a:r>
                      <a:endParaRPr lang="ko-KR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710788"/>
                  </a:ext>
                </a:extLst>
              </a:tr>
              <a:tr h="147099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/>
                        <a:t>Type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571935"/>
                  </a:ext>
                </a:extLst>
              </a:tr>
              <a:tr h="48228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/>
                        <a:t>Performance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/>
                        <a:t>7LPM@90%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/>
                        <a:t>3LPM@90%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/>
                        <a:t>7LPM@90%</a:t>
                      </a:r>
                      <a:endParaRPr lang="ko-KR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/>
                        <a:t>3LPM@90%</a:t>
                      </a:r>
                      <a:endParaRPr lang="ko-KR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11200"/>
                  </a:ext>
                </a:extLst>
              </a:tr>
              <a:tr h="60917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Main Vehicle Applications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600" dirty="0"/>
                        <a:t>5-ton Transport Truck &amp; Small Boat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Small Boat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600" dirty="0"/>
                        <a:t>1-ton Transport Truck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600" dirty="0"/>
                        <a:t>1-ton Transport Truck,</a:t>
                      </a:r>
                    </a:p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600" i="1" dirty="0"/>
                        <a:t>Outboard-Motor Boats</a:t>
                      </a:r>
                      <a:endParaRPr lang="en-US" altLang="ko-K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6709851"/>
                  </a:ext>
                </a:extLst>
              </a:tr>
              <a:tr h="75869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Average Load per Vehicle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400" dirty="0"/>
                        <a:t>Flounder: 1.0 to 1.5 ton</a:t>
                      </a:r>
                    </a:p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400" dirty="0"/>
                        <a:t>Shrimp: 0.5 to 1.0 ton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Live fish load: 300–500 kg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Live fish load: 500–800 kg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Live fish load: 50–200 kg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818700"/>
                  </a:ext>
                </a:extLst>
              </a:tr>
              <a:tr h="55128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Power Consumption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20A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10A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40A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20A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130305"/>
                  </a:ext>
                </a:extLst>
              </a:tr>
              <a:tr h="32850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Size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485x240x400mm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350x215x365mm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485x240x400mm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/>
                        <a:t>350x215x365mm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402467"/>
                  </a:ext>
                </a:extLst>
              </a:tr>
              <a:tr h="31326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Weight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22kg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14kg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22kg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/>
                        <a:t>14kg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8423722"/>
                  </a:ext>
                </a:extLst>
              </a:tr>
            </a:tbl>
          </a:graphicData>
        </a:graphic>
      </p:graphicFrame>
      <p:pic>
        <p:nvPicPr>
          <p:cNvPr id="8" name="그림 7">
            <a:extLst>
              <a:ext uri="{FF2B5EF4-FFF2-40B4-BE49-F238E27FC236}">
                <a16:creationId xmlns:a16="http://schemas.microsoft.com/office/drawing/2014/main" id="{CD0C5D43-964C-4F11-9D81-EF84A9DED3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4167"/>
          <a:stretch/>
        </p:blipFill>
        <p:spPr>
          <a:xfrm>
            <a:off x="1859572" y="1957300"/>
            <a:ext cx="1763196" cy="12985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14F7C8D-97DC-4477-8DEC-D7B93614B300}"/>
              </a:ext>
            </a:extLst>
          </p:cNvPr>
          <p:cNvSpPr txBox="1"/>
          <p:nvPr/>
        </p:nvSpPr>
        <p:spPr>
          <a:xfrm>
            <a:off x="87593" y="332624"/>
            <a:ext cx="888368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  <a:defRPr sz="2000"/>
            </a:pPr>
            <a:r>
              <a:rPr lang="en-US" altLang="ko-KR" sz="3200" dirty="0"/>
              <a:t>Compact 12V or 24V DC Power PSA oxygen generator for Road Transport of Live Fish.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3726444-5CD7-45B2-9D59-211E2D00CE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51"/>
          <a:stretch/>
        </p:blipFill>
        <p:spPr>
          <a:xfrm>
            <a:off x="3805976" y="1966954"/>
            <a:ext cx="1315284" cy="1298561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6D35155-B897-4802-8E47-BE38CCC86B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4167"/>
          <a:stretch/>
        </p:blipFill>
        <p:spPr>
          <a:xfrm>
            <a:off x="5264715" y="1966954"/>
            <a:ext cx="1763196" cy="129856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27796E08-C252-4FFF-B434-65216EFB60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51"/>
          <a:stretch/>
        </p:blipFill>
        <p:spPr>
          <a:xfrm>
            <a:off x="7348079" y="1968387"/>
            <a:ext cx="1315284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827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9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Installation at Live Fish Truck in Korea</a:t>
            </a:r>
            <a:endParaRPr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3088EB7-7C37-4C6C-AEBC-9D9F78E04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620934"/>
            <a:ext cx="8585200" cy="2249092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273259E4-4973-4712-A55C-871E0CC068D6}"/>
              </a:ext>
            </a:extLst>
          </p:cNvPr>
          <p:cNvGrpSpPr/>
          <p:nvPr/>
        </p:nvGrpSpPr>
        <p:grpSpPr>
          <a:xfrm>
            <a:off x="270933" y="1239751"/>
            <a:ext cx="8415867" cy="3299989"/>
            <a:chOff x="0" y="1012115"/>
            <a:chExt cx="11084142" cy="5170671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06277B72-897C-4204-AD16-FA17715B1FDB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3"/>
            <a:srcRect t="19099"/>
            <a:stretch/>
          </p:blipFill>
          <p:spPr>
            <a:xfrm>
              <a:off x="0" y="1012115"/>
              <a:ext cx="3600000" cy="2520000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EF5DFF2C-3F99-4136-A081-EC09B50DB29A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84142" y="1012115"/>
              <a:ext cx="3600000" cy="2520000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8EF7853B-F346-4FDB-A6FE-8D6AEBDF0F6C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84142" y="3662786"/>
              <a:ext cx="3600000" cy="2520000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CD9AA3E5-C022-4AA7-A2A1-78CBDCC66D02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42071" y="1012115"/>
              <a:ext cx="3600000" cy="2520000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835D28A3-D9EF-4F1C-B692-2FAE9EDED35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42071" y="3662786"/>
              <a:ext cx="3600000" cy="2520000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A26AE5B8-12B2-44A8-A47C-B7AB616DDFF3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3662786"/>
              <a:ext cx="3600000" cy="2520000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5C918D0-6140-46FC-8E06-234747316B47}"/>
              </a:ext>
            </a:extLst>
          </p:cNvPr>
          <p:cNvSpPr txBox="1"/>
          <p:nvPr/>
        </p:nvSpPr>
        <p:spPr>
          <a:xfrm>
            <a:off x="3586480" y="916509"/>
            <a:ext cx="1859805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- Since 2020 -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B769C57C-4FDC-4826-9B7A-D77A78328F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40" r="7602"/>
          <a:stretch/>
        </p:blipFill>
        <p:spPr>
          <a:xfrm>
            <a:off x="1584698" y="1624521"/>
            <a:ext cx="3265717" cy="273655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F389BE48-6BA5-4175-A094-D62214DCEB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348" t="29520" r="34681" b="22406"/>
          <a:stretch/>
        </p:blipFill>
        <p:spPr>
          <a:xfrm>
            <a:off x="544" y="2136003"/>
            <a:ext cx="1337687" cy="1100071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D1B1F70-1A5E-4523-864E-74AA966085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271" t="33558" r="11093" b="22663"/>
          <a:stretch/>
        </p:blipFill>
        <p:spPr>
          <a:xfrm>
            <a:off x="2233937" y="4724791"/>
            <a:ext cx="1685219" cy="65026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70D61FF-D73B-4B2B-9C9C-1DB2244853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7" t="30164" r="8416" b="22715"/>
          <a:stretch/>
        </p:blipFill>
        <p:spPr>
          <a:xfrm>
            <a:off x="5912808" y="2051597"/>
            <a:ext cx="3129218" cy="123729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4ACB5B1-F5C3-4440-9A24-A5E005DDCD3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363" t="33751" r="12820" b="33174"/>
          <a:stretch/>
        </p:blipFill>
        <p:spPr>
          <a:xfrm rot="5400000">
            <a:off x="5425204" y="4702163"/>
            <a:ext cx="1145529" cy="32459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EABD8D7-5DB3-4385-9BA3-E69DE55B33B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363" t="33751" r="12820" b="33174"/>
          <a:stretch/>
        </p:blipFill>
        <p:spPr>
          <a:xfrm rot="5400000">
            <a:off x="5749802" y="4702163"/>
            <a:ext cx="1145529" cy="32459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5D2E7A1E-7B5E-4E07-8314-F3A0BEE901D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363" t="33751" r="12820" b="33174"/>
          <a:stretch/>
        </p:blipFill>
        <p:spPr>
          <a:xfrm rot="5400000">
            <a:off x="6074400" y="4702163"/>
            <a:ext cx="1145529" cy="324598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1185B1F-ED34-4A9B-B903-D6C9C632998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363" t="33751" r="12820" b="33174"/>
          <a:stretch/>
        </p:blipFill>
        <p:spPr>
          <a:xfrm rot="5400000">
            <a:off x="6398998" y="4702163"/>
            <a:ext cx="1145529" cy="32459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8572EC9F-3083-4DC4-BBF2-B81D3CCA0A4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363" t="33751" r="12820" b="33174"/>
          <a:stretch/>
        </p:blipFill>
        <p:spPr>
          <a:xfrm rot="5400000">
            <a:off x="6723596" y="4702163"/>
            <a:ext cx="1145529" cy="324598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3ABEA8B8-31A1-456F-B5CF-7EB192A7F9B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363" t="33751" r="12820" b="33174"/>
          <a:stretch/>
        </p:blipFill>
        <p:spPr>
          <a:xfrm rot="5400000">
            <a:off x="7048195" y="4702163"/>
            <a:ext cx="1145529" cy="32459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2047DDF1-9F82-4514-B729-6D9550DB506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363" t="33751" r="12820" b="33174"/>
          <a:stretch/>
        </p:blipFill>
        <p:spPr>
          <a:xfrm rot="5400000">
            <a:off x="7372793" y="4702163"/>
            <a:ext cx="1145529" cy="32459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AB7CC47-AF26-4811-8CE1-352B06183CF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363" t="33751" r="12820" b="33174"/>
          <a:stretch/>
        </p:blipFill>
        <p:spPr>
          <a:xfrm rot="5400000">
            <a:off x="7697391" y="4702163"/>
            <a:ext cx="1145529" cy="324598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6AD3410-0419-4B70-B59E-DBED9FCC923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363" t="33751" r="12820" b="33174"/>
          <a:stretch/>
        </p:blipFill>
        <p:spPr>
          <a:xfrm rot="5400000">
            <a:off x="8031368" y="4702163"/>
            <a:ext cx="1145529" cy="32459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897C9B05-48E2-4AE9-A4D2-10094D3C29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363" t="33751" r="12820" b="33174"/>
          <a:stretch/>
        </p:blipFill>
        <p:spPr>
          <a:xfrm rot="5400000">
            <a:off x="8346587" y="4702163"/>
            <a:ext cx="1145529" cy="324598"/>
          </a:xfrm>
          <a:prstGeom prst="rect">
            <a:avLst/>
          </a:prstGeom>
        </p:spPr>
      </p:pic>
      <p:cxnSp>
        <p:nvCxnSpPr>
          <p:cNvPr id="95" name="직선 연결선 94">
            <a:extLst>
              <a:ext uri="{FF2B5EF4-FFF2-40B4-BE49-F238E27FC236}">
                <a16:creationId xmlns:a16="http://schemas.microsoft.com/office/drawing/2014/main" id="{4D6C50B4-055F-4E9B-9632-97240011E380}"/>
              </a:ext>
            </a:extLst>
          </p:cNvPr>
          <p:cNvCxnSpPr>
            <a:cxnSpLocks/>
          </p:cNvCxnSpPr>
          <p:nvPr/>
        </p:nvCxnSpPr>
        <p:spPr>
          <a:xfrm flipH="1">
            <a:off x="4233376" y="4291698"/>
            <a:ext cx="10378" cy="160110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직선 연결선 96">
            <a:extLst>
              <a:ext uri="{FF2B5EF4-FFF2-40B4-BE49-F238E27FC236}">
                <a16:creationId xmlns:a16="http://schemas.microsoft.com/office/drawing/2014/main" id="{6408C89C-70B9-4287-A7AE-8C1289C77D37}"/>
              </a:ext>
            </a:extLst>
          </p:cNvPr>
          <p:cNvCxnSpPr>
            <a:cxnSpLocks/>
            <a:endCxn id="20" idx="3"/>
          </p:cNvCxnSpPr>
          <p:nvPr/>
        </p:nvCxnSpPr>
        <p:spPr>
          <a:xfrm flipH="1">
            <a:off x="3919156" y="5049924"/>
            <a:ext cx="31422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직선 연결선 98">
            <a:extLst>
              <a:ext uri="{FF2B5EF4-FFF2-40B4-BE49-F238E27FC236}">
                <a16:creationId xmlns:a16="http://schemas.microsoft.com/office/drawing/2014/main" id="{21A541D0-BFAD-4E19-B634-CD55535DAE51}"/>
              </a:ext>
            </a:extLst>
          </p:cNvPr>
          <p:cNvCxnSpPr/>
          <p:nvPr/>
        </p:nvCxnSpPr>
        <p:spPr>
          <a:xfrm>
            <a:off x="1235068" y="2786575"/>
            <a:ext cx="47155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F1AC3D73-6410-4277-9DF4-08F68C4C9BF8}"/>
              </a:ext>
            </a:extLst>
          </p:cNvPr>
          <p:cNvSpPr txBox="1"/>
          <p:nvPr/>
        </p:nvSpPr>
        <p:spPr>
          <a:xfrm>
            <a:off x="289133" y="504599"/>
            <a:ext cx="8572027" cy="6036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323" dirty="0"/>
              <a:t>Basic Configuration of the Oxygen Supply system</a:t>
            </a:r>
            <a:endParaRPr lang="ko-KR" altLang="en-US" sz="3323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DB93CC69-8DF8-48CD-A5FB-F5A754D63289}"/>
              </a:ext>
            </a:extLst>
          </p:cNvPr>
          <p:cNvSpPr txBox="1"/>
          <p:nvPr/>
        </p:nvSpPr>
        <p:spPr>
          <a:xfrm>
            <a:off x="6737376" y="5536814"/>
            <a:ext cx="1822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Air stone (0.5bar)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6EB17F8-BE12-4F3E-8596-DE2CBF42C1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0474" y="5437226"/>
            <a:ext cx="1629917" cy="1145524"/>
          </a:xfrm>
          <a:prstGeom prst="rect">
            <a:avLst/>
          </a:prstGeom>
        </p:spPr>
      </p:pic>
      <p:cxnSp>
        <p:nvCxnSpPr>
          <p:cNvPr id="56" name="직선 연결선 55">
            <a:extLst>
              <a:ext uri="{FF2B5EF4-FFF2-40B4-BE49-F238E27FC236}">
                <a16:creationId xmlns:a16="http://schemas.microsoft.com/office/drawing/2014/main" id="{514BE432-E9FA-47A0-A97F-3FA13F8BAA29}"/>
              </a:ext>
            </a:extLst>
          </p:cNvPr>
          <p:cNvCxnSpPr>
            <a:cxnSpLocks/>
          </p:cNvCxnSpPr>
          <p:nvPr/>
        </p:nvCxnSpPr>
        <p:spPr>
          <a:xfrm flipH="1">
            <a:off x="3919156" y="5892800"/>
            <a:ext cx="31422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62439439-1515-4A81-B720-9E071FED2CD9}"/>
              </a:ext>
            </a:extLst>
          </p:cNvPr>
          <p:cNvSpPr txBox="1"/>
          <p:nvPr/>
        </p:nvSpPr>
        <p:spPr>
          <a:xfrm>
            <a:off x="175240" y="3374986"/>
            <a:ext cx="1337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Control &amp; Monitor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B8507BD-10D3-48E0-858F-AD19A4764605}"/>
              </a:ext>
            </a:extLst>
          </p:cNvPr>
          <p:cNvSpPr txBox="1"/>
          <p:nvPr/>
        </p:nvSpPr>
        <p:spPr>
          <a:xfrm>
            <a:off x="2173962" y="4335856"/>
            <a:ext cx="1337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Power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999C3F8-07F2-44A0-9E97-786E4949AFC8}"/>
              </a:ext>
            </a:extLst>
          </p:cNvPr>
          <p:cNvSpPr txBox="1"/>
          <p:nvPr/>
        </p:nvSpPr>
        <p:spPr>
          <a:xfrm>
            <a:off x="6759499" y="1580426"/>
            <a:ext cx="1557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Flow Meter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2C61B2F-D4AA-47E5-9A9F-1A415E0B7F44}"/>
              </a:ext>
            </a:extLst>
          </p:cNvPr>
          <p:cNvSpPr txBox="1"/>
          <p:nvPr/>
        </p:nvSpPr>
        <p:spPr>
          <a:xfrm>
            <a:off x="1681784" y="1454136"/>
            <a:ext cx="2890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O2MOS PSA Generator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12B84F-6EED-4B42-AFE0-556A23624594}"/>
              </a:ext>
            </a:extLst>
          </p:cNvPr>
          <p:cNvSpPr txBox="1"/>
          <p:nvPr/>
        </p:nvSpPr>
        <p:spPr>
          <a:xfrm>
            <a:off x="651359" y="4778737"/>
            <a:ext cx="14595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/>
              <a:t>Power Supply</a:t>
            </a:r>
          </a:p>
          <a:p>
            <a:pPr algn="ctr"/>
            <a:r>
              <a:rPr lang="en-US" altLang="ko-KR" dirty="0"/>
              <a:t>(AC to DC)</a:t>
            </a:r>
            <a:endParaRPr lang="ko-KR" alt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B3936A3-A880-4C7F-A7A3-76E03A8C0764}"/>
              </a:ext>
            </a:extLst>
          </p:cNvPr>
          <p:cNvSpPr txBox="1"/>
          <p:nvPr/>
        </p:nvSpPr>
        <p:spPr>
          <a:xfrm>
            <a:off x="664269" y="5594580"/>
            <a:ext cx="14146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/>
              <a:t>Battery</a:t>
            </a:r>
          </a:p>
          <a:p>
            <a:pPr algn="ctr"/>
            <a:r>
              <a:rPr lang="en-US" altLang="ko-KR" dirty="0"/>
              <a:t>(DC24V, 12V)</a:t>
            </a:r>
            <a:endParaRPr lang="ko-KR" altLang="en-US" dirty="0"/>
          </a:p>
        </p:txBody>
      </p:sp>
      <p:sp>
        <p:nvSpPr>
          <p:cNvPr id="4" name="화살표: 오른쪽 3">
            <a:extLst>
              <a:ext uri="{FF2B5EF4-FFF2-40B4-BE49-F238E27FC236}">
                <a16:creationId xmlns:a16="http://schemas.microsoft.com/office/drawing/2014/main" id="{0A74204E-476E-4B0B-824B-C72E4FEE7981}"/>
              </a:ext>
            </a:extLst>
          </p:cNvPr>
          <p:cNvSpPr/>
          <p:nvPr/>
        </p:nvSpPr>
        <p:spPr>
          <a:xfrm>
            <a:off x="5019040" y="2362492"/>
            <a:ext cx="487680" cy="92639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화살표: 오른쪽 61">
            <a:extLst>
              <a:ext uri="{FF2B5EF4-FFF2-40B4-BE49-F238E27FC236}">
                <a16:creationId xmlns:a16="http://schemas.microsoft.com/office/drawing/2014/main" id="{0D5DB774-FAB7-4F45-931B-3A7B9841E5AE}"/>
              </a:ext>
            </a:extLst>
          </p:cNvPr>
          <p:cNvSpPr/>
          <p:nvPr/>
        </p:nvSpPr>
        <p:spPr>
          <a:xfrm rot="5400000">
            <a:off x="7294176" y="3322332"/>
            <a:ext cx="487680" cy="92639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1829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5624</TotalTime>
  <Words>1161</Words>
  <Application>Microsoft Office PowerPoint</Application>
  <PresentationFormat>화면 슬라이드 쇼(4:3)</PresentationFormat>
  <Paragraphs>228</Paragraphs>
  <Slides>17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1" baseType="lpstr">
      <vt:lpstr>맑은 고딕</vt:lpstr>
      <vt:lpstr>Arial</vt:lpstr>
      <vt:lpstr>Calibri</vt:lpstr>
      <vt:lpstr>Office Theme</vt:lpstr>
      <vt:lpstr>Vehicle-Mounted PSA Oxygen Supply System for Live Fish Transport</vt:lpstr>
      <vt:lpstr>Market Overview</vt:lpstr>
      <vt:lpstr>Improvement needed in Transportation of live fish</vt:lpstr>
      <vt:lpstr>PowerPoint 프레젠테이션</vt:lpstr>
      <vt:lpstr>Challenges in Current Systems</vt:lpstr>
      <vt:lpstr>PSA Technology Principle  for Oxygen Generation </vt:lpstr>
      <vt:lpstr>PowerPoint 프레젠테이션</vt:lpstr>
      <vt:lpstr>Installation at Live Fish Truck in Korea</vt:lpstr>
      <vt:lpstr>PowerPoint 프레젠테이션</vt:lpstr>
      <vt:lpstr>PowerPoint 프레젠테이션</vt:lpstr>
      <vt:lpstr>PowerPoint 프레젠테이션</vt:lpstr>
      <vt:lpstr>Key Benefits</vt:lpstr>
      <vt:lpstr>Technical Specification for  PSA Oxygen generator</vt:lpstr>
      <vt:lpstr>Technical Specification for  Emergency Oxygen Supply</vt:lpstr>
      <vt:lpstr>Suggested Applications</vt:lpstr>
      <vt:lpstr>PowerPoint 프레젠테이션</vt:lpstr>
      <vt:lpstr>Contact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Vehicle-Mounted PSA Oxygen Supply System for Live Fish Transport</dc:title>
  <dc:subject/>
  <dc:creator>COM</dc:creator>
  <cp:keywords/>
  <dc:description>generated using python-pptx</dc:description>
  <cp:lastModifiedBy>COM</cp:lastModifiedBy>
  <cp:revision>31</cp:revision>
  <cp:lastPrinted>2025-10-28T08:22:34Z</cp:lastPrinted>
  <dcterms:created xsi:type="dcterms:W3CDTF">2013-01-27T09:14:16Z</dcterms:created>
  <dcterms:modified xsi:type="dcterms:W3CDTF">2026-05-27T07:07:54Z</dcterms:modified>
  <cp:category/>
</cp:coreProperties>
</file>