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72" r:id="rId3"/>
    <p:sldId id="268" r:id="rId4"/>
    <p:sldId id="257" r:id="rId5"/>
    <p:sldId id="259" r:id="rId6"/>
    <p:sldId id="258" r:id="rId7"/>
    <p:sldId id="270" r:id="rId8"/>
    <p:sldId id="273" r:id="rId9"/>
    <p:sldId id="261" r:id="rId10"/>
    <p:sldId id="260" r:id="rId11"/>
    <p:sldId id="262" r:id="rId12"/>
    <p:sldId id="344" r:id="rId13"/>
    <p:sldId id="342" r:id="rId14"/>
    <p:sldId id="263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6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625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17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043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3D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0C6B8E"/>
          </a:solidFill>
          <a:ln w="12700">
            <a:solidFill>
              <a:srgbClr val="0C6B8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0"/>
            <a:ext cx="73152" cy="514350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303520" y="274320"/>
            <a:ext cx="4114800" cy="4114800"/>
          </a:xfrm>
          <a:prstGeom prst="ellipse">
            <a:avLst/>
          </a:prstGeom>
          <a:solidFill>
            <a:srgbClr val="0C6B8E">
              <a:alpha val="30000"/>
            </a:srgbClr>
          </a:solidFill>
          <a:ln w="25400">
            <a:solidFill>
              <a:srgbClr val="00B4D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910742" y="745808"/>
            <a:ext cx="3200400" cy="3200400"/>
          </a:xfrm>
          <a:prstGeom prst="ellipse">
            <a:avLst/>
          </a:prstGeom>
          <a:solidFill>
            <a:srgbClr val="00B4D8">
              <a:alpha val="15000"/>
            </a:srgbClr>
          </a:solidFill>
          <a:ln w="12700">
            <a:solidFill>
              <a:srgbClr val="90E0E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7315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0E0EF"/>
                </a:solidFill>
              </a:rPr>
              <a:t>O2MOS — Oxygen Providing Solution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1520" y="1188720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PSA Oxygen Generator</a:t>
            </a:r>
            <a:endParaRPr lang="en-US" sz="4200" dirty="0"/>
          </a:p>
        </p:txBody>
      </p:sp>
      <p:sp>
        <p:nvSpPr>
          <p:cNvPr id="11" name="Shape 9"/>
          <p:cNvSpPr/>
          <p:nvPr/>
        </p:nvSpPr>
        <p:spPr>
          <a:xfrm>
            <a:off x="731520" y="2880360"/>
            <a:ext cx="411480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3154680"/>
            <a:ext cx="201168" cy="201168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05840" y="310896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0F8FF"/>
                </a:solidFill>
              </a:rPr>
              <a:t>90%+ High-Purity Oxygen — 24/7, 365 Days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31520" y="3630168"/>
            <a:ext cx="201168" cy="201168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05840" y="3584448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0F8FF"/>
                </a:solidFill>
              </a:rPr>
              <a:t>Compact &amp; Lightweight — Easy to Install &amp; Operate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31520" y="4105656"/>
            <a:ext cx="201168" cy="201168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05840" y="4059936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0F8FF"/>
                </a:solidFill>
              </a:rPr>
              <a:t>Runs on Electricity Alone — No Cylinders Needed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C6B8E"/>
          </a:solidFill>
          <a:ln w="12700">
            <a:solidFill>
              <a:srgbClr val="0C6B8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486460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0E0EF"/>
                </a:solidFill>
              </a:rPr>
              <a:t>www.o2mos.co.kr  |  www.o2mos.com  |  dkahn0401@gmail.com</a:t>
            </a:r>
            <a:endParaRPr lang="en-US" sz="1000" dirty="0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88F1DE56-E758-4FB5-A450-CEDCF31EE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289" y="906206"/>
            <a:ext cx="3484362" cy="2585879"/>
          </a:xfrm>
          <a:prstGeom prst="rect">
            <a:avLst/>
          </a:prstGeom>
        </p:spPr>
      </p:pic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E1776158-0E42-4803-86AC-E06A59894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414" y="3656326"/>
            <a:ext cx="996844" cy="74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5"/>
          <p:cNvSpPr/>
          <p:nvPr/>
        </p:nvSpPr>
        <p:spPr>
          <a:xfrm>
            <a:off x="5345925" y="2894648"/>
            <a:ext cx="21945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FFFFFF">
                    <a:alpha val="85000"/>
                  </a:srgbClr>
                </a:solidFill>
              </a:rPr>
              <a:t>O₂</a:t>
            </a:r>
            <a:endParaRPr lang="en-US" sz="7200" dirty="0"/>
          </a:p>
        </p:txBody>
      </p:sp>
      <p:sp>
        <p:nvSpPr>
          <p:cNvPr id="10" name="Text 8"/>
          <p:cNvSpPr/>
          <p:nvPr/>
        </p:nvSpPr>
        <p:spPr>
          <a:xfrm>
            <a:off x="731520" y="2194560"/>
            <a:ext cx="5943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90E0EF"/>
                </a:solidFill>
              </a:rPr>
              <a:t>On-Site Oxygen Solution for Live Fish Holding Tanks</a:t>
            </a:r>
            <a:endParaRPr lang="en-US" sz="1800" dirty="0"/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DE0DF504-69E3-40CA-B4D2-F34844A186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6556" y="2522989"/>
            <a:ext cx="1700596" cy="25496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64592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Oxygen Cylinders vs O2MOS PSA Generator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1097280"/>
            <a:ext cx="3749040" cy="457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10972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Oxygen Cylinders / LOX Tanks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11480" y="1737360"/>
            <a:ext cx="228600" cy="2286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1737360"/>
            <a:ext cx="228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✕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13232" y="1709928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A3D62"/>
                </a:solidFill>
              </a:rPr>
              <a:t>Requires regular liquid oxygen refills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11480" y="2231136"/>
            <a:ext cx="228600" cy="2286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2231136"/>
            <a:ext cx="228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✕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13232" y="2203704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A3D62"/>
                </a:solidFill>
              </a:rPr>
              <a:t>Heavy and hazardous to transport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11480" y="2724912"/>
            <a:ext cx="228600" cy="2286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1480" y="2724912"/>
            <a:ext cx="228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✕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13232" y="26974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A3D62"/>
                </a:solidFill>
              </a:rPr>
              <a:t>Leaks cause sudden oxygen shortages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11480" y="3218688"/>
            <a:ext cx="228600" cy="2286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3218688"/>
            <a:ext cx="228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✕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13232" y="3191256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A3D62"/>
                </a:solidFill>
              </a:rPr>
              <a:t>Explosion risk (high-pressure gas)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3712464"/>
            <a:ext cx="228600" cy="2286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11480" y="3712464"/>
            <a:ext cx="228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✕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13232" y="368503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A3D62"/>
                </a:solidFill>
              </a:rPr>
              <a:t>High costs in remote / island areas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11480" y="4206240"/>
            <a:ext cx="228600" cy="2286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11480" y="4206240"/>
            <a:ext cx="228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✕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13232" y="4178808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A3D62"/>
                </a:solidFill>
              </a:rPr>
              <a:t>Ongoing purchase costs never stop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160520" y="2240280"/>
            <a:ext cx="822960" cy="82296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160520" y="22402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3D62"/>
                </a:solidFill>
              </a:rPr>
              <a:t>VS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120640" y="1111568"/>
            <a:ext cx="3749040" cy="457200"/>
          </a:xfrm>
          <a:prstGeom prst="rect">
            <a:avLst/>
          </a:prstGeom>
          <a:solidFill>
            <a:srgbClr val="0C6B8E"/>
          </a:solidFill>
          <a:ln w="12700">
            <a:solidFill>
              <a:srgbClr val="0C6B8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166360" y="10972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O2MOS PSA Oxygen Generator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5212080" y="1737360"/>
            <a:ext cx="228600" cy="228600"/>
          </a:xfrm>
          <a:prstGeom prst="ellipse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212080" y="1737360"/>
            <a:ext cx="228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✓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513832" y="1738504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A3D62"/>
                </a:solidFill>
              </a:rPr>
              <a:t>On-site O₂ produced from electricity alone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5212080" y="2231136"/>
            <a:ext cx="228600" cy="228600"/>
          </a:xfrm>
          <a:prstGeom prst="ellipse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212080" y="2231136"/>
            <a:ext cx="228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✓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513832" y="2203704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A3D62"/>
                </a:solidFill>
              </a:rPr>
              <a:t>Compact &amp; lightweight — easy to install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5212080" y="2724912"/>
            <a:ext cx="228600" cy="228600"/>
          </a:xfrm>
          <a:prstGeom prst="ellipse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212080" y="2724912"/>
            <a:ext cx="228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✓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513832" y="26974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A3D62"/>
                </a:solidFill>
              </a:rPr>
              <a:t>Safe electrical safety control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5212080" y="3218688"/>
            <a:ext cx="228600" cy="228600"/>
          </a:xfrm>
          <a:prstGeom prst="ellipse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212080" y="3218688"/>
            <a:ext cx="228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✓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5513832" y="3191256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A3D62"/>
                </a:solidFill>
              </a:rPr>
              <a:t>Zero explosion risk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5212080" y="3712464"/>
            <a:ext cx="228600" cy="228600"/>
          </a:xfrm>
          <a:prstGeom prst="ellipse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212080" y="3712464"/>
            <a:ext cx="228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✓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5513832" y="368503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A3D62"/>
                </a:solidFill>
              </a:rPr>
              <a:t>Consistent supply regardless of location</a:t>
            </a:r>
            <a:endParaRPr lang="en-US" sz="1400" dirty="0"/>
          </a:p>
        </p:txBody>
      </p:sp>
      <p:sp>
        <p:nvSpPr>
          <p:cNvPr id="43" name="Shape 41"/>
          <p:cNvSpPr/>
          <p:nvPr/>
        </p:nvSpPr>
        <p:spPr>
          <a:xfrm>
            <a:off x="5212080" y="4206240"/>
            <a:ext cx="228600" cy="228600"/>
          </a:xfrm>
          <a:prstGeom prst="ellipse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212080" y="4206240"/>
            <a:ext cx="228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✓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5513832" y="420024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A3D62"/>
                </a:solidFill>
              </a:rPr>
              <a:t>Eligible for local government subsidies (Korea)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림 28">
            <a:extLst>
              <a:ext uri="{FF2B5EF4-FFF2-40B4-BE49-F238E27FC236}">
                <a16:creationId xmlns:a16="http://schemas.microsoft.com/office/drawing/2014/main" id="{9B236193-8562-4A14-84AD-68E19ADE7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9630" y="2711048"/>
            <a:ext cx="2595956" cy="1870959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64592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System Configuration — Basic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1123000"/>
            <a:ext cx="3794760" cy="37947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23000"/>
            <a:ext cx="3794760" cy="384048"/>
          </a:xfrm>
          <a:prstGeom prst="rect">
            <a:avLst/>
          </a:prstGeom>
          <a:solidFill>
            <a:srgbClr val="0C6B8E"/>
          </a:solidFill>
          <a:ln w="12700">
            <a:solidFill>
              <a:srgbClr val="0C6B8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114128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Basic Configuration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11480" y="1735936"/>
            <a:ext cx="256032" cy="25603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735936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3D62"/>
                </a:solidFill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49808" y="1717648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D62"/>
                </a:solidFill>
              </a:rPr>
              <a:t>PSA O₂ Generator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49808" y="1946248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7LPM / Max 1.5 bar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11480" y="2421736"/>
            <a:ext cx="256032" cy="25603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2421736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3D62"/>
                </a:solidFill>
              </a:rPr>
              <a:t>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49808" y="2403448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D62"/>
                </a:solidFill>
              </a:rPr>
              <a:t>Flow Meter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49808" y="2632048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Individual flow control per tank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11480" y="3107536"/>
            <a:ext cx="256032" cy="25603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3107536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3D62"/>
                </a:solidFill>
              </a:rPr>
              <a:t>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49808" y="3089248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D62"/>
                </a:solidFill>
              </a:rPr>
              <a:t>Air Stone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49808" y="3317848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Fine-bubble diffusion, max DO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11480" y="3793336"/>
            <a:ext cx="256032" cy="25603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11480" y="3793336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3D62"/>
                </a:solidFill>
              </a:rPr>
              <a:t>4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49808" y="3775048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D62"/>
                </a:solidFill>
              </a:rPr>
              <a:t>500L Tanks × 10 units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49808" y="4003648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Simultaneous supply to all tanks</a:t>
            </a:r>
            <a:endParaRPr lang="en-US" sz="1200" dirty="0"/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2D50A9FC-61CE-4D52-A297-FD83A7E4A7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00"/>
          <a:stretch/>
        </p:blipFill>
        <p:spPr>
          <a:xfrm>
            <a:off x="6330948" y="2674750"/>
            <a:ext cx="2814638" cy="1907257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A67EA7BA-E3DF-4B44-9D08-A4AD1502EE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215" t="3981" r="24988" b="23089"/>
          <a:stretch/>
        </p:blipFill>
        <p:spPr>
          <a:xfrm>
            <a:off x="4062169" y="2107418"/>
            <a:ext cx="2814638" cy="2451605"/>
          </a:xfrm>
          <a:prstGeom prst="rect">
            <a:avLst/>
          </a:prstGeom>
        </p:spPr>
      </p:pic>
      <p:grpSp>
        <p:nvGrpSpPr>
          <p:cNvPr id="50" name="그룹 49">
            <a:extLst>
              <a:ext uri="{FF2B5EF4-FFF2-40B4-BE49-F238E27FC236}">
                <a16:creationId xmlns:a16="http://schemas.microsoft.com/office/drawing/2014/main" id="{B70F8EF0-36B7-4D18-A869-C5E2F8566B52}"/>
              </a:ext>
            </a:extLst>
          </p:cNvPr>
          <p:cNvGrpSpPr/>
          <p:nvPr/>
        </p:nvGrpSpPr>
        <p:grpSpPr>
          <a:xfrm>
            <a:off x="7340402" y="4502428"/>
            <a:ext cx="383310" cy="641072"/>
            <a:chOff x="8441834" y="4291697"/>
            <a:chExt cx="639817" cy="1145529"/>
          </a:xfrm>
        </p:grpSpPr>
        <p:pic>
          <p:nvPicPr>
            <p:cNvPr id="48" name="그림 47">
              <a:extLst>
                <a:ext uri="{FF2B5EF4-FFF2-40B4-BE49-F238E27FC236}">
                  <a16:creationId xmlns:a16="http://schemas.microsoft.com/office/drawing/2014/main" id="{54215C30-836E-4A59-AC8C-6A1648B9E2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9363" t="33751" r="12820" b="33174"/>
            <a:stretch/>
          </p:blipFill>
          <p:spPr>
            <a:xfrm rot="5400000">
              <a:off x="8031368" y="4702163"/>
              <a:ext cx="1145529" cy="324598"/>
            </a:xfrm>
            <a:prstGeom prst="rect">
              <a:avLst/>
            </a:prstGeom>
          </p:spPr>
        </p:pic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39284B22-F0A8-4DCD-96AB-511CF9654F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9363" t="33751" r="12820" b="33174"/>
            <a:stretch/>
          </p:blipFill>
          <p:spPr>
            <a:xfrm rot="5400000">
              <a:off x="8346587" y="4702163"/>
              <a:ext cx="1145529" cy="3245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1"/>
          <p:cNvSpPr/>
          <p:nvPr/>
        </p:nvSpPr>
        <p:spPr>
          <a:xfrm>
            <a:off x="374332" y="1138716"/>
            <a:ext cx="3794760" cy="37947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64592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System Configuration — Large-Scale</a:t>
            </a:r>
            <a:endParaRPr lang="en-US" sz="2400" dirty="0"/>
          </a:p>
        </p:txBody>
      </p:sp>
      <p:sp>
        <p:nvSpPr>
          <p:cNvPr id="24" name="Shape 22"/>
          <p:cNvSpPr/>
          <p:nvPr/>
        </p:nvSpPr>
        <p:spPr>
          <a:xfrm>
            <a:off x="374332" y="1138716"/>
            <a:ext cx="3794760" cy="384048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0052" y="1157004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Large-Scale (Smart O2 System)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11492" y="1751652"/>
            <a:ext cx="256032" cy="25603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11492" y="1751652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3D62"/>
                </a:solidFill>
              </a:rPr>
              <a:t>1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49820" y="1719076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D62"/>
                </a:solidFill>
              </a:rPr>
              <a:t>Multiple PSA Generators in Parallel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849820" y="1947676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For high-capacity facilities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511492" y="2437452"/>
            <a:ext cx="256032" cy="25603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11492" y="2437452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3D62"/>
                </a:solidFill>
              </a:rPr>
              <a:t>2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49820" y="2404876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D62"/>
                </a:solidFill>
              </a:rPr>
              <a:t>Pressure Booster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49820" y="2633476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Supports long-distance piping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511492" y="3123252"/>
            <a:ext cx="256032" cy="25603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11492" y="3123252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3D62"/>
                </a:solidFill>
              </a:rPr>
              <a:t>3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849820" y="3090676"/>
            <a:ext cx="32278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D62"/>
                </a:solidFill>
              </a:rPr>
              <a:t>Storage Tank Integration for</a:t>
            </a:r>
            <a:r>
              <a:rPr lang="ko-KR" altLang="en-US" sz="1400" b="1" dirty="0">
                <a:solidFill>
                  <a:srgbClr val="0A3D62"/>
                </a:solidFill>
              </a:rPr>
              <a:t> </a:t>
            </a:r>
            <a:r>
              <a:rPr lang="en-US" altLang="ko-KR" sz="1400" b="1" dirty="0">
                <a:solidFill>
                  <a:srgbClr val="0A3D62"/>
                </a:solidFill>
              </a:rPr>
              <a:t>Emergency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849820" y="3319276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Emergency O₂ reserve backup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511492" y="3809052"/>
            <a:ext cx="256032" cy="25603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11492" y="3809052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3D62"/>
                </a:solidFill>
              </a:rPr>
              <a:t>4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849820" y="3776476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D62"/>
                </a:solidFill>
              </a:rPr>
              <a:t>Alarm &amp; Emergency O₂ System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849820" y="4005076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Auto alarm on abnormal detection</a:t>
            </a:r>
            <a:endParaRPr lang="en-US" sz="1200" dirty="0"/>
          </a:p>
        </p:txBody>
      </p:sp>
      <p:pic>
        <p:nvPicPr>
          <p:cNvPr id="55" name="그림 54">
            <a:extLst>
              <a:ext uri="{FF2B5EF4-FFF2-40B4-BE49-F238E27FC236}">
                <a16:creationId xmlns:a16="http://schemas.microsoft.com/office/drawing/2014/main" id="{FB6D459D-CF41-40BF-B8B9-CBF789D56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663" y="1655641"/>
            <a:ext cx="4255005" cy="319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35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711D64A6-4AEF-4AD6-BF38-453136A7D0E3}"/>
              </a:ext>
            </a:extLst>
          </p:cNvPr>
          <p:cNvGrpSpPr/>
          <p:nvPr/>
        </p:nvGrpSpPr>
        <p:grpSpPr>
          <a:xfrm>
            <a:off x="171646" y="1168389"/>
            <a:ext cx="3795838" cy="3814364"/>
            <a:chOff x="182880" y="2109978"/>
            <a:chExt cx="4336708" cy="4240022"/>
          </a:xfrm>
        </p:grpSpPr>
        <p:sp>
          <p:nvSpPr>
            <p:cNvPr id="76" name="Shape 29">
              <a:extLst>
                <a:ext uri="{FF2B5EF4-FFF2-40B4-BE49-F238E27FC236}">
                  <a16:creationId xmlns:a16="http://schemas.microsoft.com/office/drawing/2014/main" id="{D9B4C197-091C-49EB-9D02-7AE2CE5B06D4}"/>
                </a:ext>
              </a:extLst>
            </p:cNvPr>
            <p:cNvSpPr/>
            <p:nvPr/>
          </p:nvSpPr>
          <p:spPr>
            <a:xfrm>
              <a:off x="182880" y="2109978"/>
              <a:ext cx="4336708" cy="4240022"/>
            </a:xfrm>
            <a:prstGeom prst="rect">
              <a:avLst/>
            </a:prstGeom>
            <a:solidFill>
              <a:srgbClr val="F0F7FF"/>
            </a:solidFill>
            <a:ln w="12700">
              <a:solidFill>
                <a:srgbClr val="C0D8EE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77" name="Text 30">
              <a:extLst>
                <a:ext uri="{FF2B5EF4-FFF2-40B4-BE49-F238E27FC236}">
                  <a16:creationId xmlns:a16="http://schemas.microsoft.com/office/drawing/2014/main" id="{84712B9C-8E13-4E10-89A8-A3D2DE249CE8}"/>
                </a:ext>
              </a:extLst>
            </p:cNvPr>
            <p:cNvSpPr/>
            <p:nvPr/>
          </p:nvSpPr>
          <p:spPr>
            <a:xfrm>
              <a:off x="365759" y="2201418"/>
              <a:ext cx="3955459" cy="366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600" b="1" dirty="0">
                  <a:solidFill>
                    <a:srgbClr val="065A82"/>
                  </a:solidFill>
                </a:rPr>
                <a:t>How the Redundancy Works</a:t>
              </a:r>
              <a:endParaRPr lang="en-US" sz="1600" dirty="0"/>
            </a:p>
          </p:txBody>
        </p:sp>
        <p:sp>
          <p:nvSpPr>
            <p:cNvPr id="78" name="Shape 31">
              <a:extLst>
                <a:ext uri="{FF2B5EF4-FFF2-40B4-BE49-F238E27FC236}">
                  <a16:creationId xmlns:a16="http://schemas.microsoft.com/office/drawing/2014/main" id="{3FAE9B0A-6ACB-4AF5-A759-6EA236681E09}"/>
                </a:ext>
              </a:extLst>
            </p:cNvPr>
            <p:cNvSpPr/>
            <p:nvPr/>
          </p:nvSpPr>
          <p:spPr>
            <a:xfrm>
              <a:off x="365759" y="2704337"/>
              <a:ext cx="3812491" cy="530003"/>
            </a:xfrm>
            <a:prstGeom prst="rect">
              <a:avLst/>
            </a:prstGeom>
            <a:solidFill>
              <a:srgbClr val="1C7293"/>
            </a:solidFill>
            <a:ln w="12700">
              <a:solidFill>
                <a:srgbClr val="1C7293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79" name="Text 32">
              <a:extLst>
                <a:ext uri="{FF2B5EF4-FFF2-40B4-BE49-F238E27FC236}">
                  <a16:creationId xmlns:a16="http://schemas.microsoft.com/office/drawing/2014/main" id="{A4F314E1-6E67-4A50-9A67-0FDEFD4161A9}"/>
                </a:ext>
              </a:extLst>
            </p:cNvPr>
            <p:cNvSpPr/>
            <p:nvPr/>
          </p:nvSpPr>
          <p:spPr>
            <a:xfrm>
              <a:off x="365759" y="2704337"/>
              <a:ext cx="3812491" cy="5300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200" b="1" dirty="0">
                  <a:solidFill>
                    <a:srgbClr val="FFFFFF"/>
                  </a:solidFill>
                </a:rPr>
                <a:t>PSA Generator Running</a:t>
              </a:r>
              <a:endParaRPr lang="en-US" sz="1200" dirty="0"/>
            </a:p>
          </p:txBody>
        </p:sp>
        <p:sp>
          <p:nvSpPr>
            <p:cNvPr id="80" name="Shape 33">
              <a:extLst>
                <a:ext uri="{FF2B5EF4-FFF2-40B4-BE49-F238E27FC236}">
                  <a16:creationId xmlns:a16="http://schemas.microsoft.com/office/drawing/2014/main" id="{0CC4D9FE-AAC4-44F4-8CE9-37DBC73A9EF7}"/>
                </a:ext>
              </a:extLst>
            </p:cNvPr>
            <p:cNvSpPr/>
            <p:nvPr/>
          </p:nvSpPr>
          <p:spPr>
            <a:xfrm>
              <a:off x="2084831" y="3207257"/>
              <a:ext cx="57187" cy="173455"/>
            </a:xfrm>
            <a:prstGeom prst="rect">
              <a:avLst/>
            </a:prstGeom>
            <a:solidFill>
              <a:srgbClr val="64748B"/>
            </a:solidFill>
            <a:ln w="12700">
              <a:solidFill>
                <a:srgbClr val="64748B"/>
              </a:solidFill>
              <a:prstDash val="solid"/>
            </a:ln>
          </p:spPr>
        </p:sp>
        <p:sp>
          <p:nvSpPr>
            <p:cNvPr id="81" name="Shape 34">
              <a:extLst>
                <a:ext uri="{FF2B5EF4-FFF2-40B4-BE49-F238E27FC236}">
                  <a16:creationId xmlns:a16="http://schemas.microsoft.com/office/drawing/2014/main" id="{6942B35F-33FB-4CDC-A4C5-574CF05BFFF5}"/>
                </a:ext>
              </a:extLst>
            </p:cNvPr>
            <p:cNvSpPr/>
            <p:nvPr/>
          </p:nvSpPr>
          <p:spPr>
            <a:xfrm>
              <a:off x="365759" y="3371849"/>
              <a:ext cx="3812491" cy="530003"/>
            </a:xfrm>
            <a:prstGeom prst="rect">
              <a:avLst/>
            </a:prstGeom>
            <a:solidFill>
              <a:srgbClr val="065A82"/>
            </a:solidFill>
            <a:ln w="12700">
              <a:solidFill>
                <a:srgbClr val="065A82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82" name="Text 35">
              <a:extLst>
                <a:ext uri="{FF2B5EF4-FFF2-40B4-BE49-F238E27FC236}">
                  <a16:creationId xmlns:a16="http://schemas.microsoft.com/office/drawing/2014/main" id="{2C923204-A4AA-46E3-B3C8-180333824BB6}"/>
                </a:ext>
              </a:extLst>
            </p:cNvPr>
            <p:cNvSpPr/>
            <p:nvPr/>
          </p:nvSpPr>
          <p:spPr>
            <a:xfrm>
              <a:off x="365759" y="3371849"/>
              <a:ext cx="3812491" cy="5300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200" b="1" dirty="0">
                  <a:solidFill>
                    <a:srgbClr val="FFFFFF"/>
                  </a:solidFill>
                </a:rPr>
                <a:t>Monitor O₂ Pressure &amp; DC Power</a:t>
              </a:r>
              <a:endParaRPr lang="en-US" sz="1200" dirty="0"/>
            </a:p>
          </p:txBody>
        </p:sp>
        <p:sp>
          <p:nvSpPr>
            <p:cNvPr id="83" name="Shape 36">
              <a:extLst>
                <a:ext uri="{FF2B5EF4-FFF2-40B4-BE49-F238E27FC236}">
                  <a16:creationId xmlns:a16="http://schemas.microsoft.com/office/drawing/2014/main" id="{BAE37F40-4470-45BC-9C66-64ADF9183D67}"/>
                </a:ext>
              </a:extLst>
            </p:cNvPr>
            <p:cNvSpPr/>
            <p:nvPr/>
          </p:nvSpPr>
          <p:spPr>
            <a:xfrm>
              <a:off x="2084831" y="3874769"/>
              <a:ext cx="57187" cy="173455"/>
            </a:xfrm>
            <a:prstGeom prst="rect">
              <a:avLst/>
            </a:prstGeom>
            <a:solidFill>
              <a:srgbClr val="64748B"/>
            </a:solidFill>
            <a:ln w="12700">
              <a:solidFill>
                <a:srgbClr val="64748B"/>
              </a:solidFill>
              <a:prstDash val="solid"/>
            </a:ln>
          </p:spPr>
        </p:sp>
        <p:sp>
          <p:nvSpPr>
            <p:cNvPr id="84" name="Shape 37">
              <a:extLst>
                <a:ext uri="{FF2B5EF4-FFF2-40B4-BE49-F238E27FC236}">
                  <a16:creationId xmlns:a16="http://schemas.microsoft.com/office/drawing/2014/main" id="{762BC073-6C6F-4ED5-B25A-21B778D2C5B5}"/>
                </a:ext>
              </a:extLst>
            </p:cNvPr>
            <p:cNvSpPr/>
            <p:nvPr/>
          </p:nvSpPr>
          <p:spPr>
            <a:xfrm>
              <a:off x="365759" y="4039361"/>
              <a:ext cx="3812491" cy="530003"/>
            </a:xfrm>
            <a:prstGeom prst="rect">
              <a:avLst/>
            </a:prstGeom>
            <a:solidFill>
              <a:srgbClr val="E67E22"/>
            </a:solidFill>
            <a:ln w="12700">
              <a:solidFill>
                <a:srgbClr val="E67E22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85" name="Text 38">
              <a:extLst>
                <a:ext uri="{FF2B5EF4-FFF2-40B4-BE49-F238E27FC236}">
                  <a16:creationId xmlns:a16="http://schemas.microsoft.com/office/drawing/2014/main" id="{B851CB69-2E87-44D5-8E7A-1FD5BA752C5C}"/>
                </a:ext>
              </a:extLst>
            </p:cNvPr>
            <p:cNvSpPr/>
            <p:nvPr/>
          </p:nvSpPr>
          <p:spPr>
            <a:xfrm>
              <a:off x="365759" y="4039361"/>
              <a:ext cx="3812491" cy="5300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200" b="1" dirty="0">
                  <a:solidFill>
                    <a:srgbClr val="FFFFFF"/>
                  </a:solidFill>
                </a:rPr>
                <a:t>Abnormality Detected?</a:t>
              </a:r>
              <a:endParaRPr lang="en-US" sz="1200" dirty="0"/>
            </a:p>
          </p:txBody>
        </p:sp>
        <p:sp>
          <p:nvSpPr>
            <p:cNvPr id="86" name="Shape 39">
              <a:extLst>
                <a:ext uri="{FF2B5EF4-FFF2-40B4-BE49-F238E27FC236}">
                  <a16:creationId xmlns:a16="http://schemas.microsoft.com/office/drawing/2014/main" id="{F63760FA-3A48-4C4B-9C3B-4AB133756A28}"/>
                </a:ext>
              </a:extLst>
            </p:cNvPr>
            <p:cNvSpPr/>
            <p:nvPr/>
          </p:nvSpPr>
          <p:spPr>
            <a:xfrm>
              <a:off x="2084831" y="4542281"/>
              <a:ext cx="57187" cy="173455"/>
            </a:xfrm>
            <a:prstGeom prst="rect">
              <a:avLst/>
            </a:prstGeom>
            <a:solidFill>
              <a:srgbClr val="64748B"/>
            </a:solidFill>
            <a:ln w="12700">
              <a:solidFill>
                <a:srgbClr val="64748B"/>
              </a:solidFill>
              <a:prstDash val="solid"/>
            </a:ln>
          </p:spPr>
        </p:sp>
        <p:sp>
          <p:nvSpPr>
            <p:cNvPr id="87" name="Shape 40">
              <a:extLst>
                <a:ext uri="{FF2B5EF4-FFF2-40B4-BE49-F238E27FC236}">
                  <a16:creationId xmlns:a16="http://schemas.microsoft.com/office/drawing/2014/main" id="{C71BCC3B-C5B4-4C57-9A4A-FCFA13C65D6B}"/>
                </a:ext>
              </a:extLst>
            </p:cNvPr>
            <p:cNvSpPr/>
            <p:nvPr/>
          </p:nvSpPr>
          <p:spPr>
            <a:xfrm>
              <a:off x="365759" y="4706873"/>
              <a:ext cx="3812491" cy="530003"/>
            </a:xfrm>
            <a:prstGeom prst="rect">
              <a:avLst/>
            </a:prstGeom>
            <a:solidFill>
              <a:srgbClr val="E53E3E"/>
            </a:solidFill>
            <a:ln w="12700">
              <a:solidFill>
                <a:srgbClr val="E53E3E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88" name="Text 41">
              <a:extLst>
                <a:ext uri="{FF2B5EF4-FFF2-40B4-BE49-F238E27FC236}">
                  <a16:creationId xmlns:a16="http://schemas.microsoft.com/office/drawing/2014/main" id="{A30A30B0-9B58-4719-B660-0E373BF948C3}"/>
                </a:ext>
              </a:extLst>
            </p:cNvPr>
            <p:cNvSpPr/>
            <p:nvPr/>
          </p:nvSpPr>
          <p:spPr>
            <a:xfrm>
              <a:off x="365759" y="4706873"/>
              <a:ext cx="3812491" cy="5300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200" b="1" dirty="0">
                  <a:solidFill>
                    <a:srgbClr val="FFFFFF"/>
                  </a:solidFill>
                </a:rPr>
                <a:t>Auto Valve Opens →</a:t>
              </a:r>
              <a:endParaRPr lang="en-US" sz="1200" dirty="0"/>
            </a:p>
            <a:p>
              <a:pPr algn="ctr"/>
              <a:r>
                <a:rPr lang="en-US" sz="1200" b="1" dirty="0">
                  <a:solidFill>
                    <a:srgbClr val="FFFFFF"/>
                  </a:solidFill>
                </a:rPr>
                <a:t>Backup O₂ Cylinders Activate</a:t>
              </a:r>
              <a:endParaRPr lang="en-US" sz="1200" dirty="0"/>
            </a:p>
          </p:txBody>
        </p:sp>
        <p:sp>
          <p:nvSpPr>
            <p:cNvPr id="89" name="Shape 42">
              <a:extLst>
                <a:ext uri="{FF2B5EF4-FFF2-40B4-BE49-F238E27FC236}">
                  <a16:creationId xmlns:a16="http://schemas.microsoft.com/office/drawing/2014/main" id="{F0B89276-0A17-4562-8613-A87A6925E848}"/>
                </a:ext>
              </a:extLst>
            </p:cNvPr>
            <p:cNvSpPr/>
            <p:nvPr/>
          </p:nvSpPr>
          <p:spPr>
            <a:xfrm>
              <a:off x="2084831" y="5209793"/>
              <a:ext cx="57187" cy="173455"/>
            </a:xfrm>
            <a:prstGeom prst="rect">
              <a:avLst/>
            </a:prstGeom>
            <a:solidFill>
              <a:srgbClr val="64748B"/>
            </a:solidFill>
            <a:ln w="12700">
              <a:solidFill>
                <a:srgbClr val="64748B"/>
              </a:solidFill>
              <a:prstDash val="solid"/>
            </a:ln>
          </p:spPr>
        </p:sp>
        <p:sp>
          <p:nvSpPr>
            <p:cNvPr id="90" name="Shape 43">
              <a:extLst>
                <a:ext uri="{FF2B5EF4-FFF2-40B4-BE49-F238E27FC236}">
                  <a16:creationId xmlns:a16="http://schemas.microsoft.com/office/drawing/2014/main" id="{ABAAB691-587C-4C27-A6EC-191085727B07}"/>
                </a:ext>
              </a:extLst>
            </p:cNvPr>
            <p:cNvSpPr/>
            <p:nvPr/>
          </p:nvSpPr>
          <p:spPr>
            <a:xfrm>
              <a:off x="365759" y="5374385"/>
              <a:ext cx="3812491" cy="530003"/>
            </a:xfrm>
            <a:prstGeom prst="rect">
              <a:avLst/>
            </a:prstGeom>
            <a:solidFill>
              <a:srgbClr val="21295C"/>
            </a:solidFill>
            <a:ln w="12700">
              <a:solidFill>
                <a:srgbClr val="21295C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91" name="Text 44">
              <a:extLst>
                <a:ext uri="{FF2B5EF4-FFF2-40B4-BE49-F238E27FC236}">
                  <a16:creationId xmlns:a16="http://schemas.microsoft.com/office/drawing/2014/main" id="{19E96264-2FF4-4725-99DF-EA8DD32A8267}"/>
                </a:ext>
              </a:extLst>
            </p:cNvPr>
            <p:cNvSpPr/>
            <p:nvPr/>
          </p:nvSpPr>
          <p:spPr>
            <a:xfrm>
              <a:off x="365759" y="5374385"/>
              <a:ext cx="3812491" cy="5300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200" b="1" dirty="0">
                  <a:solidFill>
                    <a:srgbClr val="FFFFFF"/>
                  </a:solidFill>
                </a:rPr>
                <a:t>Alarm Sounds &amp; LED Flashes</a:t>
              </a:r>
              <a:endParaRPr lang="en-US" sz="1200" dirty="0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99592764-7760-4BA3-A650-2303AA9E1A03}"/>
              </a:ext>
            </a:extLst>
          </p:cNvPr>
          <p:cNvGrpSpPr/>
          <p:nvPr/>
        </p:nvGrpSpPr>
        <p:grpSpPr>
          <a:xfrm>
            <a:off x="4122740" y="2958415"/>
            <a:ext cx="4689543" cy="1827729"/>
            <a:chOff x="4702467" y="3984148"/>
            <a:chExt cx="4114800" cy="2761488"/>
          </a:xfrm>
        </p:grpSpPr>
        <p:sp>
          <p:nvSpPr>
            <p:cNvPr id="23" name="Shape 5">
              <a:extLst>
                <a:ext uri="{FF2B5EF4-FFF2-40B4-BE49-F238E27FC236}">
                  <a16:creationId xmlns:a16="http://schemas.microsoft.com/office/drawing/2014/main" id="{798EAAF3-4825-4660-A026-6FA26847219E}"/>
                </a:ext>
              </a:extLst>
            </p:cNvPr>
            <p:cNvSpPr/>
            <p:nvPr/>
          </p:nvSpPr>
          <p:spPr>
            <a:xfrm>
              <a:off x="4702467" y="3984148"/>
              <a:ext cx="1965960" cy="841248"/>
            </a:xfrm>
            <a:prstGeom prst="rect">
              <a:avLst/>
            </a:prstGeom>
            <a:solidFill>
              <a:srgbClr val="F0F4F8"/>
            </a:solidFill>
            <a:ln w="12700">
              <a:solidFill>
                <a:srgbClr val="D0DDE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24" name="Shape 6">
              <a:extLst>
                <a:ext uri="{FF2B5EF4-FFF2-40B4-BE49-F238E27FC236}">
                  <a16:creationId xmlns:a16="http://schemas.microsoft.com/office/drawing/2014/main" id="{C5E5AE7F-A5CE-42C6-AEA4-522419FEDD1D}"/>
                </a:ext>
              </a:extLst>
            </p:cNvPr>
            <p:cNvSpPr/>
            <p:nvPr/>
          </p:nvSpPr>
          <p:spPr>
            <a:xfrm>
              <a:off x="4702467" y="3984148"/>
              <a:ext cx="54864" cy="841248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25" name="Text 7">
              <a:extLst>
                <a:ext uri="{FF2B5EF4-FFF2-40B4-BE49-F238E27FC236}">
                  <a16:creationId xmlns:a16="http://schemas.microsoft.com/office/drawing/2014/main" id="{7CBE3282-A406-4014-AD94-DEBA0F94DF5B}"/>
                </a:ext>
              </a:extLst>
            </p:cNvPr>
            <p:cNvSpPr/>
            <p:nvPr/>
          </p:nvSpPr>
          <p:spPr>
            <a:xfrm>
              <a:off x="4839627" y="4048156"/>
              <a:ext cx="17373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050" b="1" dirty="0">
                  <a:solidFill>
                    <a:srgbClr val="065A82"/>
                  </a:solidFill>
                </a:rPr>
                <a:t>Automatic Emergency</a:t>
              </a:r>
              <a:endParaRPr lang="en-US" sz="1050" dirty="0"/>
            </a:p>
          </p:txBody>
        </p:sp>
        <p:sp>
          <p:nvSpPr>
            <p:cNvPr id="26" name="Text 8">
              <a:extLst>
                <a:ext uri="{FF2B5EF4-FFF2-40B4-BE49-F238E27FC236}">
                  <a16:creationId xmlns:a16="http://schemas.microsoft.com/office/drawing/2014/main" id="{49E29458-708B-42D8-8579-492AC0A92E2C}"/>
                </a:ext>
              </a:extLst>
            </p:cNvPr>
            <p:cNvSpPr/>
            <p:nvPr/>
          </p:nvSpPr>
          <p:spPr>
            <a:xfrm>
              <a:off x="4839627" y="4331620"/>
              <a:ext cx="17373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rgbClr val="64748B"/>
                  </a:solidFill>
                </a:rPr>
                <a:t>Auto-opens valve when oxygen pressure drops below setpoint</a:t>
              </a:r>
              <a:endParaRPr lang="en-US" sz="1000" dirty="0"/>
            </a:p>
          </p:txBody>
        </p:sp>
        <p:sp>
          <p:nvSpPr>
            <p:cNvPr id="27" name="Shape 9">
              <a:extLst>
                <a:ext uri="{FF2B5EF4-FFF2-40B4-BE49-F238E27FC236}">
                  <a16:creationId xmlns:a16="http://schemas.microsoft.com/office/drawing/2014/main" id="{286E4241-9CF3-4FC7-8D52-BC658C6DCC20}"/>
                </a:ext>
              </a:extLst>
            </p:cNvPr>
            <p:cNvSpPr/>
            <p:nvPr/>
          </p:nvSpPr>
          <p:spPr>
            <a:xfrm>
              <a:off x="6851307" y="3984148"/>
              <a:ext cx="1965960" cy="841248"/>
            </a:xfrm>
            <a:prstGeom prst="rect">
              <a:avLst/>
            </a:prstGeom>
            <a:solidFill>
              <a:srgbClr val="F0F4F8"/>
            </a:solidFill>
            <a:ln w="12700">
              <a:solidFill>
                <a:srgbClr val="D0DDE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28" name="Shape 10">
              <a:extLst>
                <a:ext uri="{FF2B5EF4-FFF2-40B4-BE49-F238E27FC236}">
                  <a16:creationId xmlns:a16="http://schemas.microsoft.com/office/drawing/2014/main" id="{4A16B258-C506-4FD0-A020-589A98838358}"/>
                </a:ext>
              </a:extLst>
            </p:cNvPr>
            <p:cNvSpPr/>
            <p:nvPr/>
          </p:nvSpPr>
          <p:spPr>
            <a:xfrm>
              <a:off x="6851307" y="3984148"/>
              <a:ext cx="54864" cy="841248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29" name="Text 11">
              <a:extLst>
                <a:ext uri="{FF2B5EF4-FFF2-40B4-BE49-F238E27FC236}">
                  <a16:creationId xmlns:a16="http://schemas.microsoft.com/office/drawing/2014/main" id="{E98F7B39-819D-4E48-A700-6F8BF52B7C22}"/>
                </a:ext>
              </a:extLst>
            </p:cNvPr>
            <p:cNvSpPr/>
            <p:nvPr/>
          </p:nvSpPr>
          <p:spPr>
            <a:xfrm>
              <a:off x="6988467" y="4048156"/>
              <a:ext cx="17373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050" b="1" dirty="0">
                  <a:solidFill>
                    <a:srgbClr val="065A82"/>
                  </a:solidFill>
                </a:rPr>
                <a:t>Manual Supplemental</a:t>
              </a:r>
              <a:endParaRPr lang="en-US" sz="1050" dirty="0"/>
            </a:p>
          </p:txBody>
        </p:sp>
        <p:sp>
          <p:nvSpPr>
            <p:cNvPr id="30" name="Text 12">
              <a:extLst>
                <a:ext uri="{FF2B5EF4-FFF2-40B4-BE49-F238E27FC236}">
                  <a16:creationId xmlns:a16="http://schemas.microsoft.com/office/drawing/2014/main" id="{7F9D9A7F-62B1-4D22-B950-A621AC0B6FC3}"/>
                </a:ext>
              </a:extLst>
            </p:cNvPr>
            <p:cNvSpPr/>
            <p:nvPr/>
          </p:nvSpPr>
          <p:spPr>
            <a:xfrm>
              <a:off x="6988467" y="4331620"/>
              <a:ext cx="17373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rgbClr val="64748B"/>
                  </a:solidFill>
                </a:rPr>
                <a:t>Driver or operator can manually boost oxygen supply anytime</a:t>
              </a:r>
              <a:endParaRPr lang="en-US" sz="1000" dirty="0"/>
            </a:p>
          </p:txBody>
        </p:sp>
        <p:sp>
          <p:nvSpPr>
            <p:cNvPr id="31" name="Shape 13">
              <a:extLst>
                <a:ext uri="{FF2B5EF4-FFF2-40B4-BE49-F238E27FC236}">
                  <a16:creationId xmlns:a16="http://schemas.microsoft.com/office/drawing/2014/main" id="{8BBA03ED-1CC1-45FF-8C8A-86E8DEA0DF4F}"/>
                </a:ext>
              </a:extLst>
            </p:cNvPr>
            <p:cNvSpPr/>
            <p:nvPr/>
          </p:nvSpPr>
          <p:spPr>
            <a:xfrm>
              <a:off x="4702467" y="4944268"/>
              <a:ext cx="1965960" cy="841248"/>
            </a:xfrm>
            <a:prstGeom prst="rect">
              <a:avLst/>
            </a:prstGeom>
            <a:solidFill>
              <a:srgbClr val="F0F4F8"/>
            </a:solidFill>
            <a:ln w="12700">
              <a:solidFill>
                <a:srgbClr val="D0DDE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32" name="Shape 14">
              <a:extLst>
                <a:ext uri="{FF2B5EF4-FFF2-40B4-BE49-F238E27FC236}">
                  <a16:creationId xmlns:a16="http://schemas.microsoft.com/office/drawing/2014/main" id="{D36140ED-68AC-4114-BE94-B952E50343EC}"/>
                </a:ext>
              </a:extLst>
            </p:cNvPr>
            <p:cNvSpPr/>
            <p:nvPr/>
          </p:nvSpPr>
          <p:spPr>
            <a:xfrm>
              <a:off x="4702467" y="4944268"/>
              <a:ext cx="54864" cy="841248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33" name="Text 15">
              <a:extLst>
                <a:ext uri="{FF2B5EF4-FFF2-40B4-BE49-F238E27FC236}">
                  <a16:creationId xmlns:a16="http://schemas.microsoft.com/office/drawing/2014/main" id="{4C8BFEC9-960D-4597-A76B-05373325E6E3}"/>
                </a:ext>
              </a:extLst>
            </p:cNvPr>
            <p:cNvSpPr/>
            <p:nvPr/>
          </p:nvSpPr>
          <p:spPr>
            <a:xfrm>
              <a:off x="4839627" y="5008276"/>
              <a:ext cx="17373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050" b="1" dirty="0">
                  <a:solidFill>
                    <a:srgbClr val="065A82"/>
                  </a:solidFill>
                </a:rPr>
                <a:t>DC Power Monitoring</a:t>
              </a:r>
              <a:endParaRPr lang="en-US" sz="1050" dirty="0"/>
            </a:p>
          </p:txBody>
        </p:sp>
        <p:sp>
          <p:nvSpPr>
            <p:cNvPr id="34" name="Text 16">
              <a:extLst>
                <a:ext uri="{FF2B5EF4-FFF2-40B4-BE49-F238E27FC236}">
                  <a16:creationId xmlns:a16="http://schemas.microsoft.com/office/drawing/2014/main" id="{240F1996-F7ED-442E-9139-2A74C80E99DF}"/>
                </a:ext>
              </a:extLst>
            </p:cNvPr>
            <p:cNvSpPr/>
            <p:nvPr/>
          </p:nvSpPr>
          <p:spPr>
            <a:xfrm>
              <a:off x="4839627" y="5291740"/>
              <a:ext cx="17373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rgbClr val="64748B"/>
                  </a:solidFill>
                </a:rPr>
                <a:t>Detects battery/power abnormalities with audible alarm</a:t>
              </a:r>
              <a:endParaRPr lang="en-US" sz="1000" dirty="0"/>
            </a:p>
          </p:txBody>
        </p:sp>
        <p:sp>
          <p:nvSpPr>
            <p:cNvPr id="35" name="Shape 17">
              <a:extLst>
                <a:ext uri="{FF2B5EF4-FFF2-40B4-BE49-F238E27FC236}">
                  <a16:creationId xmlns:a16="http://schemas.microsoft.com/office/drawing/2014/main" id="{FB6B017C-96B2-4324-BAF3-BB2C6AA9A73B}"/>
                </a:ext>
              </a:extLst>
            </p:cNvPr>
            <p:cNvSpPr/>
            <p:nvPr/>
          </p:nvSpPr>
          <p:spPr>
            <a:xfrm>
              <a:off x="6851307" y="4944268"/>
              <a:ext cx="1965960" cy="841248"/>
            </a:xfrm>
            <a:prstGeom prst="rect">
              <a:avLst/>
            </a:prstGeom>
            <a:solidFill>
              <a:srgbClr val="F0F4F8"/>
            </a:solidFill>
            <a:ln w="12700">
              <a:solidFill>
                <a:srgbClr val="D0DDE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36" name="Shape 18">
              <a:extLst>
                <a:ext uri="{FF2B5EF4-FFF2-40B4-BE49-F238E27FC236}">
                  <a16:creationId xmlns:a16="http://schemas.microsoft.com/office/drawing/2014/main" id="{CBE25637-B992-4DB4-9C52-8550DA6C2246}"/>
                </a:ext>
              </a:extLst>
            </p:cNvPr>
            <p:cNvSpPr/>
            <p:nvPr/>
          </p:nvSpPr>
          <p:spPr>
            <a:xfrm>
              <a:off x="6851307" y="4944268"/>
              <a:ext cx="54864" cy="841248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37" name="Text 19">
              <a:extLst>
                <a:ext uri="{FF2B5EF4-FFF2-40B4-BE49-F238E27FC236}">
                  <a16:creationId xmlns:a16="http://schemas.microsoft.com/office/drawing/2014/main" id="{36C517AA-8288-43E8-869F-37E89E96BADB}"/>
                </a:ext>
              </a:extLst>
            </p:cNvPr>
            <p:cNvSpPr/>
            <p:nvPr/>
          </p:nvSpPr>
          <p:spPr>
            <a:xfrm>
              <a:off x="6988467" y="5008276"/>
              <a:ext cx="17373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050" b="1" dirty="0">
                  <a:solidFill>
                    <a:srgbClr val="065A82"/>
                  </a:solidFill>
                </a:rPr>
                <a:t>Pressure Monitoring</a:t>
              </a:r>
              <a:endParaRPr lang="en-US" sz="1050" dirty="0"/>
            </a:p>
          </p:txBody>
        </p:sp>
        <p:sp>
          <p:nvSpPr>
            <p:cNvPr id="38" name="Text 20">
              <a:extLst>
                <a:ext uri="{FF2B5EF4-FFF2-40B4-BE49-F238E27FC236}">
                  <a16:creationId xmlns:a16="http://schemas.microsoft.com/office/drawing/2014/main" id="{CC643492-EBB9-48A1-BD4A-EBB369A1AAAA}"/>
                </a:ext>
              </a:extLst>
            </p:cNvPr>
            <p:cNvSpPr/>
            <p:nvPr/>
          </p:nvSpPr>
          <p:spPr>
            <a:xfrm>
              <a:off x="6988467" y="5291740"/>
              <a:ext cx="17373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rgbClr val="64748B"/>
                  </a:solidFill>
                </a:rPr>
                <a:t>Continuously checks O₂ supply line pressure</a:t>
              </a:r>
              <a:endParaRPr lang="en-US" sz="1000" dirty="0"/>
            </a:p>
          </p:txBody>
        </p:sp>
        <p:sp>
          <p:nvSpPr>
            <p:cNvPr id="39" name="Shape 21">
              <a:extLst>
                <a:ext uri="{FF2B5EF4-FFF2-40B4-BE49-F238E27FC236}">
                  <a16:creationId xmlns:a16="http://schemas.microsoft.com/office/drawing/2014/main" id="{3525829A-4AED-49FE-938F-5CE47BFEF099}"/>
                </a:ext>
              </a:extLst>
            </p:cNvPr>
            <p:cNvSpPr/>
            <p:nvPr/>
          </p:nvSpPr>
          <p:spPr>
            <a:xfrm>
              <a:off x="4702467" y="5904388"/>
              <a:ext cx="1965960" cy="841248"/>
            </a:xfrm>
            <a:prstGeom prst="rect">
              <a:avLst/>
            </a:prstGeom>
            <a:solidFill>
              <a:srgbClr val="F0F4F8"/>
            </a:solidFill>
            <a:ln w="12700">
              <a:solidFill>
                <a:srgbClr val="D0DDE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40" name="Shape 22">
              <a:extLst>
                <a:ext uri="{FF2B5EF4-FFF2-40B4-BE49-F238E27FC236}">
                  <a16:creationId xmlns:a16="http://schemas.microsoft.com/office/drawing/2014/main" id="{3F81FC9D-03C9-4B3C-B1C7-6C82A48F6B25}"/>
                </a:ext>
              </a:extLst>
            </p:cNvPr>
            <p:cNvSpPr/>
            <p:nvPr/>
          </p:nvSpPr>
          <p:spPr>
            <a:xfrm>
              <a:off x="4702467" y="5904388"/>
              <a:ext cx="54864" cy="841248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41" name="Text 23">
              <a:extLst>
                <a:ext uri="{FF2B5EF4-FFF2-40B4-BE49-F238E27FC236}">
                  <a16:creationId xmlns:a16="http://schemas.microsoft.com/office/drawing/2014/main" id="{F37AFBBA-10D3-422B-99A5-AACD413AE93C}"/>
                </a:ext>
              </a:extLst>
            </p:cNvPr>
            <p:cNvSpPr/>
            <p:nvPr/>
          </p:nvSpPr>
          <p:spPr>
            <a:xfrm>
              <a:off x="4839627" y="5968396"/>
              <a:ext cx="17373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050" b="1" dirty="0">
                  <a:solidFill>
                    <a:srgbClr val="065A82"/>
                  </a:solidFill>
                </a:rPr>
                <a:t>Easy Connectivity</a:t>
              </a:r>
              <a:endParaRPr lang="en-US" sz="1050" dirty="0"/>
            </a:p>
          </p:txBody>
        </p:sp>
        <p:sp>
          <p:nvSpPr>
            <p:cNvPr id="42" name="Text 24">
              <a:extLst>
                <a:ext uri="{FF2B5EF4-FFF2-40B4-BE49-F238E27FC236}">
                  <a16:creationId xmlns:a16="http://schemas.microsoft.com/office/drawing/2014/main" id="{939B6165-5708-48F5-B4CB-E47B1E24E55F}"/>
                </a:ext>
              </a:extLst>
            </p:cNvPr>
            <p:cNvSpPr/>
            <p:nvPr/>
          </p:nvSpPr>
          <p:spPr>
            <a:xfrm>
              <a:off x="4839627" y="6251860"/>
              <a:ext cx="17373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rgbClr val="64748B"/>
                  </a:solidFill>
                </a:rPr>
                <a:t>Φ10mm inlet / Φ6mm outlet one-touch fittings</a:t>
              </a:r>
              <a:endParaRPr lang="en-US" sz="1000" dirty="0"/>
            </a:p>
          </p:txBody>
        </p:sp>
        <p:sp>
          <p:nvSpPr>
            <p:cNvPr id="43" name="Shape 25">
              <a:extLst>
                <a:ext uri="{FF2B5EF4-FFF2-40B4-BE49-F238E27FC236}">
                  <a16:creationId xmlns:a16="http://schemas.microsoft.com/office/drawing/2014/main" id="{645E756F-F366-4678-918B-124AB50F4173}"/>
                </a:ext>
              </a:extLst>
            </p:cNvPr>
            <p:cNvSpPr/>
            <p:nvPr/>
          </p:nvSpPr>
          <p:spPr>
            <a:xfrm>
              <a:off x="6851307" y="5904388"/>
              <a:ext cx="1965960" cy="841248"/>
            </a:xfrm>
            <a:prstGeom prst="rect">
              <a:avLst/>
            </a:prstGeom>
            <a:solidFill>
              <a:srgbClr val="F0F4F8"/>
            </a:solidFill>
            <a:ln w="12700">
              <a:solidFill>
                <a:srgbClr val="D0DDE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44" name="Shape 26">
              <a:extLst>
                <a:ext uri="{FF2B5EF4-FFF2-40B4-BE49-F238E27FC236}">
                  <a16:creationId xmlns:a16="http://schemas.microsoft.com/office/drawing/2014/main" id="{C6A30640-3FA1-4C66-98E1-5BD008C44D1D}"/>
                </a:ext>
              </a:extLst>
            </p:cNvPr>
            <p:cNvSpPr/>
            <p:nvPr/>
          </p:nvSpPr>
          <p:spPr>
            <a:xfrm>
              <a:off x="6851307" y="5904388"/>
              <a:ext cx="54864" cy="841248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45" name="Text 27">
              <a:extLst>
                <a:ext uri="{FF2B5EF4-FFF2-40B4-BE49-F238E27FC236}">
                  <a16:creationId xmlns:a16="http://schemas.microsoft.com/office/drawing/2014/main" id="{F3A9394D-671E-4587-962A-2F64880AC8F8}"/>
                </a:ext>
              </a:extLst>
            </p:cNvPr>
            <p:cNvSpPr/>
            <p:nvPr/>
          </p:nvSpPr>
          <p:spPr>
            <a:xfrm>
              <a:off x="6988467" y="5968396"/>
              <a:ext cx="17373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050" b="1" dirty="0">
                  <a:solidFill>
                    <a:srgbClr val="065A82"/>
                  </a:solidFill>
                </a:rPr>
                <a:t>Compact &amp; Lightweight</a:t>
              </a:r>
              <a:endParaRPr lang="en-US" sz="1050" dirty="0"/>
            </a:p>
          </p:txBody>
        </p:sp>
        <p:sp>
          <p:nvSpPr>
            <p:cNvPr id="46" name="Text 28">
              <a:extLst>
                <a:ext uri="{FF2B5EF4-FFF2-40B4-BE49-F238E27FC236}">
                  <a16:creationId xmlns:a16="http://schemas.microsoft.com/office/drawing/2014/main" id="{3DB704D6-1EA4-40E4-BCD0-D34A9C2F600C}"/>
                </a:ext>
              </a:extLst>
            </p:cNvPr>
            <p:cNvSpPr/>
            <p:nvPr/>
          </p:nvSpPr>
          <p:spPr>
            <a:xfrm>
              <a:off x="6988467" y="6251860"/>
              <a:ext cx="17373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rgbClr val="64748B"/>
                  </a:solidFill>
                </a:rPr>
                <a:t>340×50×240 mm  |  3 kg</a:t>
              </a:r>
              <a:endParaRPr lang="en-US" sz="1000" dirty="0"/>
            </a:p>
          </p:txBody>
        </p:sp>
      </p:grpSp>
      <p:sp>
        <p:nvSpPr>
          <p:cNvPr id="47" name="Shape 0">
            <a:extLst>
              <a:ext uri="{FF2B5EF4-FFF2-40B4-BE49-F238E27FC236}">
                <a16:creationId xmlns:a16="http://schemas.microsoft.com/office/drawing/2014/main" id="{BF2C5C40-55F6-4F16-9B75-CE4BAEBF29AF}"/>
              </a:ext>
            </a:extLst>
          </p:cNvPr>
          <p:cNvSpPr/>
          <p:nvPr/>
        </p:nvSpPr>
        <p:spPr>
          <a:xfrm>
            <a:off x="-107156" y="-83506"/>
            <a:ext cx="9144000" cy="96012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48" name="Text 1">
            <a:extLst>
              <a:ext uri="{FF2B5EF4-FFF2-40B4-BE49-F238E27FC236}">
                <a16:creationId xmlns:a16="http://schemas.microsoft.com/office/drawing/2014/main" id="{852A7A7D-A3B1-470E-B90A-BDFA1BAE31F5}"/>
              </a:ext>
            </a:extLst>
          </p:cNvPr>
          <p:cNvSpPr/>
          <p:nvPr/>
        </p:nvSpPr>
        <p:spPr>
          <a:xfrm>
            <a:off x="350044" y="81086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altLang="ko-KR" sz="2400" dirty="0">
                <a:solidFill>
                  <a:schemeClr val="bg1"/>
                </a:solidFill>
              </a:rPr>
              <a:t>Emergency &amp; Supplemental  Liquid Oxygen Backup System, Redundancy</a:t>
            </a:r>
            <a:r>
              <a:rPr lang="ko-KR" altLang="en-US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>
                <a:solidFill>
                  <a:schemeClr val="bg1"/>
                </a:solidFill>
              </a:rPr>
              <a:t>options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261BD11C-EA9D-4C2A-BA6C-67359FB96E27}"/>
              </a:ext>
            </a:extLst>
          </p:cNvPr>
          <p:cNvGrpSpPr/>
          <p:nvPr/>
        </p:nvGrpSpPr>
        <p:grpSpPr>
          <a:xfrm>
            <a:off x="4009374" y="1382656"/>
            <a:ext cx="4667173" cy="1341142"/>
            <a:chOff x="0" y="3253415"/>
            <a:chExt cx="10431905" cy="2643711"/>
          </a:xfrm>
        </p:grpSpPr>
        <p:pic>
          <p:nvPicPr>
            <p:cNvPr id="51" name="그림 50">
              <a:extLst>
                <a:ext uri="{FF2B5EF4-FFF2-40B4-BE49-F238E27FC236}">
                  <a16:creationId xmlns:a16="http://schemas.microsoft.com/office/drawing/2014/main" id="{478A159E-E2DE-4CF3-8D83-4DB3427EA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2477" y="3253415"/>
              <a:ext cx="1819428" cy="2635339"/>
            </a:xfrm>
            <a:prstGeom prst="rect">
              <a:avLst/>
            </a:prstGeom>
          </p:spPr>
        </p:pic>
        <p:pic>
          <p:nvPicPr>
            <p:cNvPr id="52" name="그림 51">
              <a:extLst>
                <a:ext uri="{FF2B5EF4-FFF2-40B4-BE49-F238E27FC236}">
                  <a16:creationId xmlns:a16="http://schemas.microsoft.com/office/drawing/2014/main" id="{4C9B7638-BA0A-4B4D-A838-37FD056EC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47604"/>
              <a:ext cx="2614561" cy="2549522"/>
            </a:xfrm>
            <a:prstGeom prst="rect">
              <a:avLst/>
            </a:prstGeom>
          </p:spPr>
        </p:pic>
        <p:pic>
          <p:nvPicPr>
            <p:cNvPr id="53" name="그림 52" descr="텍스트, 장치, 측정기, 조종판이(가) 표시된 사진&#10;&#10;자동 생성된 설명">
              <a:extLst>
                <a:ext uri="{FF2B5EF4-FFF2-40B4-BE49-F238E27FC236}">
                  <a16:creationId xmlns:a16="http://schemas.microsoft.com/office/drawing/2014/main" id="{A0A07DAD-A0C7-4315-B3E9-7BAB27AA2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1" t="4909" b="7339"/>
            <a:stretch>
              <a:fillRect/>
            </a:stretch>
          </p:blipFill>
          <p:spPr bwMode="auto">
            <a:xfrm>
              <a:off x="3776300" y="3282988"/>
              <a:ext cx="3423477" cy="25354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화살표: 오른쪽 53">
              <a:extLst>
                <a:ext uri="{FF2B5EF4-FFF2-40B4-BE49-F238E27FC236}">
                  <a16:creationId xmlns:a16="http://schemas.microsoft.com/office/drawing/2014/main" id="{F3F70186-A01A-4BB6-8AE3-00858572643F}"/>
                </a:ext>
              </a:extLst>
            </p:cNvPr>
            <p:cNvSpPr/>
            <p:nvPr/>
          </p:nvSpPr>
          <p:spPr bwMode="auto">
            <a:xfrm>
              <a:off x="2714588" y="4412271"/>
              <a:ext cx="698852" cy="504055"/>
            </a:xfrm>
            <a:prstGeom prst="rightArrow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55" name="화살표: 오른쪽 54">
              <a:extLst>
                <a:ext uri="{FF2B5EF4-FFF2-40B4-BE49-F238E27FC236}">
                  <a16:creationId xmlns:a16="http://schemas.microsoft.com/office/drawing/2014/main" id="{C993E8B0-72C6-465E-BE0F-EC27B5F0E56E}"/>
                </a:ext>
              </a:extLst>
            </p:cNvPr>
            <p:cNvSpPr/>
            <p:nvPr/>
          </p:nvSpPr>
          <p:spPr bwMode="auto">
            <a:xfrm rot="10800000">
              <a:off x="7648524" y="4381204"/>
              <a:ext cx="844283" cy="585893"/>
            </a:xfrm>
            <a:prstGeom prst="rightArrow">
              <a:avLst/>
            </a:prstGeom>
            <a:noFill/>
            <a:ln w="2857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22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3D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65776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1097280" y="-1097280"/>
            <a:ext cx="4572000" cy="4572000"/>
          </a:xfrm>
          <a:prstGeom prst="ellipse">
            <a:avLst/>
          </a:prstGeom>
          <a:solidFill>
            <a:srgbClr val="0C6B8E">
              <a:alpha val="20000"/>
            </a:srgbClr>
          </a:solidFill>
          <a:ln w="12700">
            <a:solidFill>
              <a:srgbClr val="0C6B8E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0" y="2286000"/>
            <a:ext cx="3657600" cy="3657600"/>
          </a:xfrm>
          <a:prstGeom prst="ellipse">
            <a:avLst/>
          </a:prstGeom>
          <a:solidFill>
            <a:srgbClr val="0C6B8E">
              <a:alpha val="20000"/>
            </a:srgbClr>
          </a:solidFill>
          <a:ln w="12700">
            <a:solidFill>
              <a:srgbClr val="0C6B8E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457200"/>
            <a:ext cx="4572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0" b="1" dirty="0">
                <a:solidFill>
                  <a:srgbClr val="00B4D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O2MOS</a:t>
            </a:r>
            <a:endParaRPr lang="en-US" sz="7000" dirty="0"/>
          </a:p>
        </p:txBody>
      </p:sp>
      <p:sp>
        <p:nvSpPr>
          <p:cNvPr id="7" name="Text 5"/>
          <p:cNvSpPr/>
          <p:nvPr/>
        </p:nvSpPr>
        <p:spPr>
          <a:xfrm>
            <a:off x="777240" y="16002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90E0EF"/>
                </a:solidFill>
              </a:rPr>
              <a:t>Oxygen, Life and Technology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31520" y="2176272"/>
            <a:ext cx="4114800" cy="0"/>
          </a:xfrm>
          <a:prstGeom prst="line">
            <a:avLst/>
          </a:prstGeom>
          <a:noFill/>
          <a:ln w="25400">
            <a:solidFill>
              <a:srgbClr val="00B4D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33172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Contact Us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" y="28346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0E0EF"/>
                </a:solidFill>
              </a:rPr>
              <a:t>📞  +82-31-904-8202 / +82-70-8264-6256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77240" y="338328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0E0EF"/>
                </a:solidFill>
              </a:rPr>
              <a:t>🌐  www.o2mos.co.kr  |  www.o2mos.com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77240" y="39319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0E0EF"/>
                </a:solidFill>
              </a:rPr>
              <a:t>✉️   dkahn0401@gmail.com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029200" y="1371600"/>
            <a:ext cx="3749040" cy="2286000"/>
          </a:xfrm>
          <a:prstGeom prst="rect">
            <a:avLst/>
          </a:prstGeom>
          <a:solidFill>
            <a:srgbClr val="0C6B8E">
              <a:alpha val="60000"/>
            </a:srgbClr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0" y="1554480"/>
            <a:ext cx="35661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Keeping fish alive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with the power of oxygen.</a:t>
            </a:r>
            <a:endParaRPr lang="en-US" sz="2200" dirty="0"/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EE9A0D01-8694-4329-B82C-16BDDA603CB0}"/>
              </a:ext>
            </a:extLst>
          </p:cNvPr>
          <p:cNvSpPr/>
          <p:nvPr/>
        </p:nvSpPr>
        <p:spPr>
          <a:xfrm>
            <a:off x="859539" y="171450"/>
            <a:ext cx="3429000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i="1" dirty="0">
                <a:solidFill>
                  <a:srgbClr val="AACB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pursue the true value of oxygen.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EF7F5D7-C400-4C8C-ABA0-03DE9F59B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437" y="1914518"/>
            <a:ext cx="9144000" cy="3156999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630B1DDC-FEC6-4BC9-813B-A90674C5BE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438"/>
          <a:stretch/>
        </p:blipFill>
        <p:spPr>
          <a:xfrm>
            <a:off x="0" y="685345"/>
            <a:ext cx="8936831" cy="2472193"/>
          </a:xfrm>
          <a:prstGeom prst="rect">
            <a:avLst/>
          </a:prstGeom>
        </p:spPr>
      </p:pic>
      <p:sp>
        <p:nvSpPr>
          <p:cNvPr id="6" name="Shape 0">
            <a:extLst>
              <a:ext uri="{FF2B5EF4-FFF2-40B4-BE49-F238E27FC236}">
                <a16:creationId xmlns:a16="http://schemas.microsoft.com/office/drawing/2014/main" id="{5D745B88-BB3F-48DE-9485-7D9CA9172E7E}"/>
              </a:ext>
            </a:extLst>
          </p:cNvPr>
          <p:cNvSpPr/>
          <p:nvPr/>
        </p:nvSpPr>
        <p:spPr>
          <a:xfrm>
            <a:off x="0" y="0"/>
            <a:ext cx="9144000" cy="714373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8687C29A-794E-4A00-B5FC-6E83529C66CF}"/>
              </a:ext>
            </a:extLst>
          </p:cNvPr>
          <p:cNvSpPr/>
          <p:nvPr/>
        </p:nvSpPr>
        <p:spPr>
          <a:xfrm>
            <a:off x="250029" y="164592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00" b="1" dirty="0">
                <a:solidFill>
                  <a:srgbClr val="FFFFFF"/>
                </a:solidFill>
              </a:rPr>
              <a:t>Live fish Holding  Tank Installation Site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388431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920240" cy="5143500"/>
          </a:xfrm>
          <a:prstGeom prst="rect">
            <a:avLst/>
          </a:prstGeom>
          <a:solidFill>
            <a:srgbClr val="021E40"/>
          </a:solidFill>
          <a:ln w="12700">
            <a:solidFill>
              <a:srgbClr val="021E4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3977640"/>
            <a:ext cx="1920240" cy="116586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" y="171450"/>
            <a:ext cx="411480" cy="411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580" y="617220"/>
            <a:ext cx="1783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FISH</a:t>
            </a:r>
            <a:endParaRPr lang="en-US" sz="1600" dirty="0"/>
          </a:p>
          <a:p>
            <a:pPr algn="ctr"/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HOLDING TANKS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2870" y="1611630"/>
            <a:ext cx="1714500" cy="2194560"/>
          </a:xfrm>
          <a:prstGeom prst="rect">
            <a:avLst/>
          </a:prstGeom>
          <a:solidFill>
            <a:srgbClr val="1C7293">
              <a:alpha val="40000"/>
            </a:srgbClr>
          </a:solidFill>
          <a:ln w="6350">
            <a:solidFill>
              <a:srgbClr val="9AC8C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2870" y="1645920"/>
            <a:ext cx="1714500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00" b="1" kern="0" spc="150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37160" y="1906524"/>
            <a:ext cx="16459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specialized aquatic holding system that maintains live seafood in optimal condition during transport, wholesale, and retail — regulating water quality, temperature, oxygen, and filtration.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8580" y="3991356"/>
            <a:ext cx="178308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b="1" kern="0" spc="75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SYSTEMS</a:t>
            </a:r>
            <a:endParaRPr lang="en-US" sz="12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" y="4217670"/>
            <a:ext cx="171450" cy="17145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2900" y="4217670"/>
            <a:ext cx="144018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Circulation</a:t>
            </a:r>
            <a:endParaRPr lang="en-US" sz="140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44" y="4457700"/>
            <a:ext cx="171450" cy="17145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42900" y="4457700"/>
            <a:ext cx="144018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 Control</a:t>
            </a:r>
            <a:endParaRPr lang="en-US" sz="14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44" y="4697730"/>
            <a:ext cx="171450" cy="17145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342900" y="4697730"/>
            <a:ext cx="144018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Bio-Filtration</a:t>
            </a:r>
            <a:endParaRPr lang="en-US" sz="1400" dirty="0"/>
          </a:p>
        </p:txBody>
      </p:sp>
      <p:sp>
        <p:nvSpPr>
          <p:cNvPr id="17" name="Shape 11"/>
          <p:cNvSpPr/>
          <p:nvPr/>
        </p:nvSpPr>
        <p:spPr>
          <a:xfrm>
            <a:off x="1920240" y="0"/>
            <a:ext cx="7200900" cy="445770"/>
          </a:xfrm>
          <a:prstGeom prst="rect">
            <a:avLst/>
          </a:prstGeom>
          <a:solidFill>
            <a:srgbClr val="0077B6"/>
          </a:solidFill>
          <a:ln w="12700">
            <a:solidFill>
              <a:srgbClr val="0077B6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1988820" y="0"/>
            <a:ext cx="7063740" cy="4457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b="1" kern="0" spc="225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IMPORTANCE  •  NECESSITY  •  FUTURE TRENDS</a:t>
            </a:r>
            <a:endParaRPr lang="en-US" sz="1200" dirty="0"/>
          </a:p>
        </p:txBody>
      </p:sp>
      <p:sp>
        <p:nvSpPr>
          <p:cNvPr id="19" name="Text 13"/>
          <p:cNvSpPr/>
          <p:nvPr/>
        </p:nvSpPr>
        <p:spPr>
          <a:xfrm>
            <a:off x="1988820" y="493776"/>
            <a:ext cx="24003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50" b="1" kern="0" spc="75" dirty="0">
                <a:solidFill>
                  <a:srgbClr val="0077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1988820" y="720090"/>
            <a:ext cx="1645920" cy="788670"/>
          </a:xfrm>
          <a:prstGeom prst="rect">
            <a:avLst/>
          </a:prstGeom>
          <a:solidFill>
            <a:srgbClr val="FFFFFF"/>
          </a:solidFill>
          <a:ln w="12700">
            <a:solidFill>
              <a:srgbClr val="9AC8C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1988820" y="720090"/>
            <a:ext cx="164592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2057400" y="788670"/>
            <a:ext cx="150876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rgbClr val="0077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</a:t>
            </a:r>
            <a:endParaRPr lang="en-US" sz="3200" dirty="0"/>
          </a:p>
        </p:txBody>
      </p:sp>
      <p:sp>
        <p:nvSpPr>
          <p:cNvPr id="23" name="Text 17"/>
          <p:cNvSpPr/>
          <p:nvPr/>
        </p:nvSpPr>
        <p:spPr>
          <a:xfrm>
            <a:off x="2057400" y="1152144"/>
            <a:ext cx="150876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seafood sold</a:t>
            </a:r>
            <a:endParaRPr lang="en-US" sz="1000" dirty="0"/>
          </a:p>
          <a:p>
            <a:pPr algn="ctr"/>
            <a:r>
              <a:rPr lang="en-US" sz="100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live/fresh in Asia</a:t>
            </a:r>
            <a:endParaRPr lang="en-US" sz="1000" dirty="0"/>
          </a:p>
        </p:txBody>
      </p:sp>
      <p:sp>
        <p:nvSpPr>
          <p:cNvPr id="24" name="Shape 18"/>
          <p:cNvSpPr/>
          <p:nvPr/>
        </p:nvSpPr>
        <p:spPr>
          <a:xfrm>
            <a:off x="3737610" y="720090"/>
            <a:ext cx="1645920" cy="788670"/>
          </a:xfrm>
          <a:prstGeom prst="rect">
            <a:avLst/>
          </a:prstGeom>
          <a:solidFill>
            <a:srgbClr val="FFFFFF"/>
          </a:solidFill>
          <a:ln w="12700">
            <a:solidFill>
              <a:srgbClr val="9AC8C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3737610" y="720090"/>
            <a:ext cx="164592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3806190" y="788670"/>
            <a:ext cx="150876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rgbClr val="0077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$200B+</a:t>
            </a:r>
            <a:endParaRPr lang="en-US" sz="3200" dirty="0"/>
          </a:p>
        </p:txBody>
      </p:sp>
      <p:sp>
        <p:nvSpPr>
          <p:cNvPr id="27" name="Text 21"/>
          <p:cNvSpPr/>
          <p:nvPr/>
        </p:nvSpPr>
        <p:spPr>
          <a:xfrm>
            <a:off x="3806190" y="1152144"/>
            <a:ext cx="150876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live</a:t>
            </a:r>
            <a:endParaRPr lang="en-US" sz="1000" dirty="0"/>
          </a:p>
          <a:p>
            <a:pPr algn="ctr"/>
            <a:r>
              <a:rPr lang="en-US" sz="100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seafood market</a:t>
            </a:r>
            <a:endParaRPr lang="en-US" sz="1000" dirty="0"/>
          </a:p>
        </p:txBody>
      </p:sp>
      <p:sp>
        <p:nvSpPr>
          <p:cNvPr id="28" name="Shape 22"/>
          <p:cNvSpPr/>
          <p:nvPr/>
        </p:nvSpPr>
        <p:spPr>
          <a:xfrm>
            <a:off x="5486400" y="720090"/>
            <a:ext cx="1645920" cy="788670"/>
          </a:xfrm>
          <a:prstGeom prst="rect">
            <a:avLst/>
          </a:prstGeom>
          <a:solidFill>
            <a:srgbClr val="FFFFFF"/>
          </a:solidFill>
          <a:ln w="12700">
            <a:solidFill>
              <a:srgbClr val="9AC8C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9" name="Shape 23"/>
          <p:cNvSpPr/>
          <p:nvPr/>
        </p:nvSpPr>
        <p:spPr>
          <a:xfrm>
            <a:off x="5486400" y="720090"/>
            <a:ext cx="164592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0" name="Text 24"/>
          <p:cNvSpPr/>
          <p:nvPr/>
        </p:nvSpPr>
        <p:spPr>
          <a:xfrm>
            <a:off x="5554980" y="788670"/>
            <a:ext cx="150876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rgbClr val="0077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2–5×</a:t>
            </a:r>
            <a:endParaRPr lang="en-US" sz="3200" dirty="0"/>
          </a:p>
        </p:txBody>
      </p:sp>
      <p:sp>
        <p:nvSpPr>
          <p:cNvPr id="31" name="Text 25"/>
          <p:cNvSpPr/>
          <p:nvPr/>
        </p:nvSpPr>
        <p:spPr>
          <a:xfrm>
            <a:off x="5554980" y="1152144"/>
            <a:ext cx="150876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premium for</a:t>
            </a:r>
            <a:endParaRPr lang="en-US" sz="1000" dirty="0"/>
          </a:p>
          <a:p>
            <a:pPr algn="ctr"/>
            <a:r>
              <a:rPr lang="en-US" sz="100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over dead fish</a:t>
            </a:r>
            <a:endParaRPr lang="en-US" sz="1000" dirty="0"/>
          </a:p>
        </p:txBody>
      </p:sp>
      <p:sp>
        <p:nvSpPr>
          <p:cNvPr id="32" name="Shape 26"/>
          <p:cNvSpPr/>
          <p:nvPr/>
        </p:nvSpPr>
        <p:spPr>
          <a:xfrm>
            <a:off x="7235190" y="720090"/>
            <a:ext cx="1645920" cy="788670"/>
          </a:xfrm>
          <a:prstGeom prst="rect">
            <a:avLst/>
          </a:prstGeom>
          <a:solidFill>
            <a:srgbClr val="FFFFFF"/>
          </a:solidFill>
          <a:ln w="12700">
            <a:solidFill>
              <a:srgbClr val="9AC8C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3" name="Shape 27"/>
          <p:cNvSpPr/>
          <p:nvPr/>
        </p:nvSpPr>
        <p:spPr>
          <a:xfrm>
            <a:off x="7235190" y="720090"/>
            <a:ext cx="164592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4" name="Text 28"/>
          <p:cNvSpPr/>
          <p:nvPr/>
        </p:nvSpPr>
        <p:spPr>
          <a:xfrm>
            <a:off x="7303770" y="788670"/>
            <a:ext cx="150876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rgbClr val="0077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</a:t>
            </a:r>
            <a:endParaRPr lang="en-US" sz="3200" dirty="0"/>
          </a:p>
        </p:txBody>
      </p:sp>
      <p:sp>
        <p:nvSpPr>
          <p:cNvPr id="35" name="Text 29"/>
          <p:cNvSpPr/>
          <p:nvPr/>
        </p:nvSpPr>
        <p:spPr>
          <a:xfrm>
            <a:off x="7303770" y="1152144"/>
            <a:ext cx="150876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mortality reduction</a:t>
            </a:r>
            <a:endParaRPr lang="en-US" sz="1000" dirty="0"/>
          </a:p>
          <a:p>
            <a:pPr algn="ctr"/>
            <a:r>
              <a:rPr lang="en-US" sz="100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proper tanks</a:t>
            </a:r>
            <a:endParaRPr lang="en-US" sz="1000" dirty="0"/>
          </a:p>
        </p:txBody>
      </p:sp>
      <p:sp>
        <p:nvSpPr>
          <p:cNvPr id="36" name="Text 30"/>
          <p:cNvSpPr/>
          <p:nvPr/>
        </p:nvSpPr>
        <p:spPr>
          <a:xfrm>
            <a:off x="1988820" y="1611630"/>
            <a:ext cx="24003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50" b="1" kern="0" spc="75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NECESSITY</a:t>
            </a:r>
            <a:endParaRPr lang="en-US" sz="1050" dirty="0"/>
          </a:p>
        </p:txBody>
      </p:sp>
      <p:sp>
        <p:nvSpPr>
          <p:cNvPr id="37" name="Shape 31"/>
          <p:cNvSpPr/>
          <p:nvPr/>
        </p:nvSpPr>
        <p:spPr>
          <a:xfrm>
            <a:off x="1988820" y="1837944"/>
            <a:ext cx="1645920" cy="857250"/>
          </a:xfrm>
          <a:prstGeom prst="rect">
            <a:avLst/>
          </a:prstGeom>
          <a:solidFill>
            <a:srgbClr val="FFFFFF"/>
          </a:solidFill>
          <a:ln w="12700">
            <a:solidFill>
              <a:srgbClr val="9AC8CD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8" name="Shape 32"/>
          <p:cNvSpPr/>
          <p:nvPr/>
        </p:nvSpPr>
        <p:spPr>
          <a:xfrm>
            <a:off x="1988820" y="1837944"/>
            <a:ext cx="1645920" cy="26060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pic>
        <p:nvPicPr>
          <p:cNvPr id="3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7400" y="1872234"/>
            <a:ext cx="192024" cy="192024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2297430" y="1865376"/>
            <a:ext cx="126873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Safety</a:t>
            </a:r>
            <a:endParaRPr lang="en-US" sz="1050" dirty="0"/>
          </a:p>
        </p:txBody>
      </p:sp>
      <p:sp>
        <p:nvSpPr>
          <p:cNvPr id="41" name="Text 34"/>
          <p:cNvSpPr/>
          <p:nvPr/>
        </p:nvSpPr>
        <p:spPr>
          <a:xfrm>
            <a:off x="2057400" y="2125980"/>
            <a:ext cx="150876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Prevents bacterial growth &amp; contamination during live display</a:t>
            </a:r>
            <a:endParaRPr lang="en-US" sz="1050" dirty="0"/>
          </a:p>
        </p:txBody>
      </p:sp>
      <p:sp>
        <p:nvSpPr>
          <p:cNvPr id="42" name="Shape 35"/>
          <p:cNvSpPr/>
          <p:nvPr/>
        </p:nvSpPr>
        <p:spPr>
          <a:xfrm>
            <a:off x="3737610" y="1837944"/>
            <a:ext cx="1645920" cy="857250"/>
          </a:xfrm>
          <a:prstGeom prst="rect">
            <a:avLst/>
          </a:prstGeom>
          <a:solidFill>
            <a:srgbClr val="FFFFFF"/>
          </a:solidFill>
          <a:ln w="12700">
            <a:solidFill>
              <a:srgbClr val="9AC8CD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3" name="Shape 36"/>
          <p:cNvSpPr/>
          <p:nvPr/>
        </p:nvSpPr>
        <p:spPr>
          <a:xfrm>
            <a:off x="3737610" y="1837944"/>
            <a:ext cx="1645920" cy="26060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pic>
        <p:nvPicPr>
          <p:cNvPr id="4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6190" y="1872234"/>
            <a:ext cx="192024" cy="192024"/>
          </a:xfrm>
          <a:prstGeom prst="rect">
            <a:avLst/>
          </a:prstGeom>
        </p:spPr>
      </p:pic>
      <p:sp>
        <p:nvSpPr>
          <p:cNvPr id="45" name="Text 37"/>
          <p:cNvSpPr/>
          <p:nvPr/>
        </p:nvSpPr>
        <p:spPr>
          <a:xfrm>
            <a:off x="4046220" y="1865376"/>
            <a:ext cx="126873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Standards</a:t>
            </a:r>
            <a:endParaRPr lang="en-US" sz="1050" dirty="0"/>
          </a:p>
        </p:txBody>
      </p:sp>
      <p:sp>
        <p:nvSpPr>
          <p:cNvPr id="46" name="Text 38"/>
          <p:cNvSpPr/>
          <p:nvPr/>
        </p:nvSpPr>
        <p:spPr>
          <a:xfrm>
            <a:off x="3806190" y="2125980"/>
            <a:ext cx="150876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HACCP, EU &amp; FDA compliance opens international markets</a:t>
            </a:r>
            <a:endParaRPr lang="en-US" sz="1050" dirty="0"/>
          </a:p>
        </p:txBody>
      </p:sp>
      <p:sp>
        <p:nvSpPr>
          <p:cNvPr id="47" name="Shape 39"/>
          <p:cNvSpPr/>
          <p:nvPr/>
        </p:nvSpPr>
        <p:spPr>
          <a:xfrm>
            <a:off x="5486400" y="1837944"/>
            <a:ext cx="1645920" cy="857250"/>
          </a:xfrm>
          <a:prstGeom prst="rect">
            <a:avLst/>
          </a:prstGeom>
          <a:solidFill>
            <a:srgbClr val="FFFFFF"/>
          </a:solidFill>
          <a:ln w="12700">
            <a:solidFill>
              <a:srgbClr val="9AC8CD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8" name="Shape 40"/>
          <p:cNvSpPr/>
          <p:nvPr/>
        </p:nvSpPr>
        <p:spPr>
          <a:xfrm>
            <a:off x="5486400" y="1837944"/>
            <a:ext cx="1645920" cy="26060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pic>
        <p:nvPicPr>
          <p:cNvPr id="4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4980" y="1872234"/>
            <a:ext cx="192024" cy="192024"/>
          </a:xfrm>
          <a:prstGeom prst="rect">
            <a:avLst/>
          </a:prstGeom>
        </p:spPr>
      </p:pic>
      <p:sp>
        <p:nvSpPr>
          <p:cNvPr id="50" name="Text 41"/>
          <p:cNvSpPr/>
          <p:nvPr/>
        </p:nvSpPr>
        <p:spPr>
          <a:xfrm>
            <a:off x="5795010" y="1865376"/>
            <a:ext cx="126873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Animal Welfare</a:t>
            </a:r>
            <a:endParaRPr lang="en-US" sz="1050" dirty="0"/>
          </a:p>
        </p:txBody>
      </p:sp>
      <p:sp>
        <p:nvSpPr>
          <p:cNvPr id="51" name="Text 42"/>
          <p:cNvSpPr/>
          <p:nvPr/>
        </p:nvSpPr>
        <p:spPr>
          <a:xfrm>
            <a:off x="5554980" y="2125980"/>
            <a:ext cx="150876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Regulations require documented welfare during transport</a:t>
            </a:r>
            <a:endParaRPr lang="en-US" sz="1050" dirty="0"/>
          </a:p>
        </p:txBody>
      </p:sp>
      <p:sp>
        <p:nvSpPr>
          <p:cNvPr id="52" name="Shape 43"/>
          <p:cNvSpPr/>
          <p:nvPr/>
        </p:nvSpPr>
        <p:spPr>
          <a:xfrm>
            <a:off x="7235190" y="1837944"/>
            <a:ext cx="1645920" cy="857250"/>
          </a:xfrm>
          <a:prstGeom prst="rect">
            <a:avLst/>
          </a:prstGeom>
          <a:solidFill>
            <a:srgbClr val="FFFFFF"/>
          </a:solidFill>
          <a:ln w="12700">
            <a:solidFill>
              <a:srgbClr val="9AC8CD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53" name="Shape 44"/>
          <p:cNvSpPr/>
          <p:nvPr/>
        </p:nvSpPr>
        <p:spPr>
          <a:xfrm>
            <a:off x="7235190" y="1837944"/>
            <a:ext cx="1645920" cy="26060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pic>
        <p:nvPicPr>
          <p:cNvPr id="54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03770" y="1872234"/>
            <a:ext cx="192024" cy="192024"/>
          </a:xfrm>
          <a:prstGeom prst="rect">
            <a:avLst/>
          </a:prstGeom>
        </p:spPr>
      </p:pic>
      <p:sp>
        <p:nvSpPr>
          <p:cNvPr id="55" name="Text 45"/>
          <p:cNvSpPr/>
          <p:nvPr/>
        </p:nvSpPr>
        <p:spPr>
          <a:xfrm>
            <a:off x="7543800" y="1865376"/>
            <a:ext cx="126873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Profitability</a:t>
            </a:r>
            <a:endParaRPr lang="en-US" sz="1050" dirty="0"/>
          </a:p>
        </p:txBody>
      </p:sp>
      <p:sp>
        <p:nvSpPr>
          <p:cNvPr id="56" name="Text 46"/>
          <p:cNvSpPr/>
          <p:nvPr/>
        </p:nvSpPr>
        <p:spPr>
          <a:xfrm>
            <a:off x="7303770" y="2125980"/>
            <a:ext cx="150876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Reduces losses; tank quality ties directly to revenue</a:t>
            </a:r>
            <a:endParaRPr lang="en-US" sz="1050" dirty="0"/>
          </a:p>
        </p:txBody>
      </p:sp>
      <p:sp>
        <p:nvSpPr>
          <p:cNvPr id="57" name="Text 47"/>
          <p:cNvSpPr/>
          <p:nvPr/>
        </p:nvSpPr>
        <p:spPr>
          <a:xfrm>
            <a:off x="1988820" y="2798064"/>
            <a:ext cx="24003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50" b="1" kern="0" spc="75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TRENDS</a:t>
            </a:r>
            <a:endParaRPr lang="en-US" sz="1050" dirty="0"/>
          </a:p>
        </p:txBody>
      </p:sp>
      <p:sp>
        <p:nvSpPr>
          <p:cNvPr id="58" name="Shape 48"/>
          <p:cNvSpPr/>
          <p:nvPr/>
        </p:nvSpPr>
        <p:spPr>
          <a:xfrm>
            <a:off x="1988820" y="3017520"/>
            <a:ext cx="1645920" cy="857250"/>
          </a:xfrm>
          <a:prstGeom prst="rect">
            <a:avLst/>
          </a:prstGeom>
          <a:solidFill>
            <a:srgbClr val="FFFFFF"/>
          </a:solidFill>
          <a:ln w="12700">
            <a:solidFill>
              <a:srgbClr val="9AC8CD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59" name="Shape 49"/>
          <p:cNvSpPr/>
          <p:nvPr/>
        </p:nvSpPr>
        <p:spPr>
          <a:xfrm>
            <a:off x="1988820" y="3017520"/>
            <a:ext cx="1645920" cy="260604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pic>
        <p:nvPicPr>
          <p:cNvPr id="6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57400" y="3051810"/>
            <a:ext cx="192024" cy="192024"/>
          </a:xfrm>
          <a:prstGeom prst="rect">
            <a:avLst/>
          </a:prstGeom>
        </p:spPr>
      </p:pic>
      <p:sp>
        <p:nvSpPr>
          <p:cNvPr id="61" name="Text 50"/>
          <p:cNvSpPr/>
          <p:nvPr/>
        </p:nvSpPr>
        <p:spPr>
          <a:xfrm>
            <a:off x="2297430" y="3044952"/>
            <a:ext cx="126873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Monitoring</a:t>
            </a:r>
            <a:endParaRPr lang="en-US" sz="1050" dirty="0"/>
          </a:p>
        </p:txBody>
      </p:sp>
      <p:sp>
        <p:nvSpPr>
          <p:cNvPr id="62" name="Text 51"/>
          <p:cNvSpPr/>
          <p:nvPr/>
        </p:nvSpPr>
        <p:spPr>
          <a:xfrm>
            <a:off x="2057400" y="3305556"/>
            <a:ext cx="150876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Predicts water quality issues 24/7 using ML</a:t>
            </a:r>
            <a:endParaRPr lang="en-US" sz="1050" dirty="0"/>
          </a:p>
        </p:txBody>
      </p:sp>
      <p:sp>
        <p:nvSpPr>
          <p:cNvPr id="63" name="Shape 52"/>
          <p:cNvSpPr/>
          <p:nvPr/>
        </p:nvSpPr>
        <p:spPr>
          <a:xfrm>
            <a:off x="3737610" y="3017520"/>
            <a:ext cx="1645920" cy="857250"/>
          </a:xfrm>
          <a:prstGeom prst="rect">
            <a:avLst/>
          </a:prstGeom>
          <a:solidFill>
            <a:srgbClr val="FFFFFF"/>
          </a:solidFill>
          <a:ln w="12700">
            <a:solidFill>
              <a:srgbClr val="9AC8CD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4" name="Shape 53"/>
          <p:cNvSpPr/>
          <p:nvPr/>
        </p:nvSpPr>
        <p:spPr>
          <a:xfrm>
            <a:off x="3737610" y="3017520"/>
            <a:ext cx="1645920" cy="26060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pic>
        <p:nvPicPr>
          <p:cNvPr id="65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06190" y="3051810"/>
            <a:ext cx="192024" cy="192024"/>
          </a:xfrm>
          <a:prstGeom prst="rect">
            <a:avLst/>
          </a:prstGeom>
        </p:spPr>
      </p:pic>
      <p:sp>
        <p:nvSpPr>
          <p:cNvPr id="66" name="Text 54"/>
          <p:cNvSpPr/>
          <p:nvPr/>
        </p:nvSpPr>
        <p:spPr>
          <a:xfrm>
            <a:off x="4046220" y="3044952"/>
            <a:ext cx="126873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Smart Tanks</a:t>
            </a:r>
            <a:endParaRPr lang="en-US" sz="1050" dirty="0"/>
          </a:p>
        </p:txBody>
      </p:sp>
      <p:sp>
        <p:nvSpPr>
          <p:cNvPr id="67" name="Text 55"/>
          <p:cNvSpPr/>
          <p:nvPr/>
        </p:nvSpPr>
        <p:spPr>
          <a:xfrm>
            <a:off x="3806190" y="3305556"/>
            <a:ext cx="150876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management via cloud-connected sensors</a:t>
            </a:r>
            <a:endParaRPr lang="en-US" sz="1050" dirty="0"/>
          </a:p>
        </p:txBody>
      </p:sp>
      <p:sp>
        <p:nvSpPr>
          <p:cNvPr id="68" name="Shape 56"/>
          <p:cNvSpPr/>
          <p:nvPr/>
        </p:nvSpPr>
        <p:spPr>
          <a:xfrm>
            <a:off x="5486400" y="3017520"/>
            <a:ext cx="1645920" cy="857250"/>
          </a:xfrm>
          <a:prstGeom prst="rect">
            <a:avLst/>
          </a:prstGeom>
          <a:solidFill>
            <a:srgbClr val="FFFFFF"/>
          </a:solidFill>
          <a:ln w="12700">
            <a:solidFill>
              <a:srgbClr val="9AC8CD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9" name="Shape 57"/>
          <p:cNvSpPr/>
          <p:nvPr/>
        </p:nvSpPr>
        <p:spPr>
          <a:xfrm>
            <a:off x="5486400" y="3017520"/>
            <a:ext cx="1645920" cy="260604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pic>
        <p:nvPicPr>
          <p:cNvPr id="70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4980" y="3051810"/>
            <a:ext cx="192024" cy="192024"/>
          </a:xfrm>
          <a:prstGeom prst="rect">
            <a:avLst/>
          </a:prstGeom>
        </p:spPr>
      </p:pic>
      <p:sp>
        <p:nvSpPr>
          <p:cNvPr id="71" name="Text 58"/>
          <p:cNvSpPr/>
          <p:nvPr/>
        </p:nvSpPr>
        <p:spPr>
          <a:xfrm>
            <a:off x="5795010" y="3044952"/>
            <a:ext cx="126873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 Eco-Systems</a:t>
            </a:r>
            <a:endParaRPr lang="en-US" sz="1050" dirty="0"/>
          </a:p>
        </p:txBody>
      </p:sp>
      <p:sp>
        <p:nvSpPr>
          <p:cNvPr id="72" name="Text 59"/>
          <p:cNvSpPr/>
          <p:nvPr/>
        </p:nvSpPr>
        <p:spPr>
          <a:xfrm>
            <a:off x="5554980" y="3305556"/>
            <a:ext cx="150876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99% water reuse with recirculation aquaculture</a:t>
            </a:r>
            <a:endParaRPr lang="en-US" sz="1050" dirty="0"/>
          </a:p>
        </p:txBody>
      </p:sp>
      <p:sp>
        <p:nvSpPr>
          <p:cNvPr id="73" name="Shape 60"/>
          <p:cNvSpPr/>
          <p:nvPr/>
        </p:nvSpPr>
        <p:spPr>
          <a:xfrm>
            <a:off x="7235190" y="3017520"/>
            <a:ext cx="1645920" cy="857250"/>
          </a:xfrm>
          <a:prstGeom prst="rect">
            <a:avLst/>
          </a:prstGeom>
          <a:solidFill>
            <a:srgbClr val="FFFFFF"/>
          </a:solidFill>
          <a:ln w="12700">
            <a:solidFill>
              <a:srgbClr val="9AC8CD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4" name="Shape 61"/>
          <p:cNvSpPr/>
          <p:nvPr/>
        </p:nvSpPr>
        <p:spPr>
          <a:xfrm>
            <a:off x="7235190" y="3017520"/>
            <a:ext cx="1645920" cy="260604"/>
          </a:xfrm>
          <a:prstGeom prst="rect">
            <a:avLst/>
          </a:prstGeom>
          <a:solidFill>
            <a:srgbClr val="7B1FA2"/>
          </a:solidFill>
          <a:ln w="12700">
            <a:solidFill>
              <a:srgbClr val="7B1FA2"/>
            </a:solidFill>
            <a:prstDash val="solid"/>
          </a:ln>
        </p:spPr>
      </p:sp>
      <p:pic>
        <p:nvPicPr>
          <p:cNvPr id="75" name="Image 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3770" y="3051810"/>
            <a:ext cx="192024" cy="192024"/>
          </a:xfrm>
          <a:prstGeom prst="rect">
            <a:avLst/>
          </a:prstGeom>
        </p:spPr>
      </p:pic>
      <p:sp>
        <p:nvSpPr>
          <p:cNvPr id="76" name="Text 62"/>
          <p:cNvSpPr/>
          <p:nvPr/>
        </p:nvSpPr>
        <p:spPr>
          <a:xfrm>
            <a:off x="7543800" y="3044952"/>
            <a:ext cx="126873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Blockchain Track</a:t>
            </a:r>
            <a:endParaRPr lang="en-US" sz="1050" dirty="0"/>
          </a:p>
        </p:txBody>
      </p:sp>
      <p:sp>
        <p:nvSpPr>
          <p:cNvPr id="77" name="Text 63"/>
          <p:cNvSpPr/>
          <p:nvPr/>
        </p:nvSpPr>
        <p:spPr>
          <a:xfrm>
            <a:off x="7303770" y="3305556"/>
            <a:ext cx="150876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welfare &amp; provenance logs for buyers</a:t>
            </a:r>
            <a:endParaRPr lang="en-US" sz="1050" dirty="0"/>
          </a:p>
        </p:txBody>
      </p:sp>
      <p:sp>
        <p:nvSpPr>
          <p:cNvPr id="78" name="Shape 64"/>
          <p:cNvSpPr/>
          <p:nvPr/>
        </p:nvSpPr>
        <p:spPr>
          <a:xfrm>
            <a:off x="1920240" y="4046220"/>
            <a:ext cx="7200900" cy="1097280"/>
          </a:xfrm>
          <a:prstGeom prst="rect">
            <a:avLst/>
          </a:prstGeom>
          <a:solidFill>
            <a:srgbClr val="021E40"/>
          </a:solidFill>
          <a:ln w="12700">
            <a:solidFill>
              <a:srgbClr val="021E40"/>
            </a:solidFill>
            <a:prstDash val="solid"/>
          </a:ln>
        </p:spPr>
      </p:sp>
      <p:sp>
        <p:nvSpPr>
          <p:cNvPr id="79" name="Text 65"/>
          <p:cNvSpPr/>
          <p:nvPr/>
        </p:nvSpPr>
        <p:spPr>
          <a:xfrm>
            <a:off x="2057400" y="4232534"/>
            <a:ext cx="17145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kern="0" spc="150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</a:t>
            </a:r>
            <a:endParaRPr lang="en-US" sz="1200" dirty="0"/>
          </a:p>
        </p:txBody>
      </p:sp>
      <p:pic>
        <p:nvPicPr>
          <p:cNvPr id="80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7400" y="4508570"/>
            <a:ext cx="171450" cy="171450"/>
          </a:xfrm>
          <a:prstGeom prst="rect">
            <a:avLst/>
          </a:prstGeom>
        </p:spPr>
      </p:pic>
      <p:sp>
        <p:nvSpPr>
          <p:cNvPr id="81" name="Text 66"/>
          <p:cNvSpPr/>
          <p:nvPr/>
        </p:nvSpPr>
        <p:spPr>
          <a:xfrm>
            <a:off x="2276856" y="4508570"/>
            <a:ext cx="198882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backbone of the live seafood supply chain</a:t>
            </a:r>
            <a:endParaRPr lang="en-US" sz="1200" dirty="0"/>
          </a:p>
        </p:txBody>
      </p:sp>
      <p:pic>
        <p:nvPicPr>
          <p:cNvPr id="82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9120" y="4508570"/>
            <a:ext cx="171450" cy="171450"/>
          </a:xfrm>
          <a:prstGeom prst="rect">
            <a:avLst/>
          </a:prstGeom>
        </p:spPr>
      </p:pic>
      <p:sp>
        <p:nvSpPr>
          <p:cNvPr id="83" name="Text 67"/>
          <p:cNvSpPr/>
          <p:nvPr/>
        </p:nvSpPr>
        <p:spPr>
          <a:xfrm>
            <a:off x="4608576" y="4508570"/>
            <a:ext cx="198882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Directly impacts profit, safety &amp; compliance</a:t>
            </a:r>
            <a:endParaRPr lang="en-US" sz="1200" dirty="0"/>
          </a:p>
        </p:txBody>
      </p:sp>
      <p:pic>
        <p:nvPicPr>
          <p:cNvPr id="84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20840" y="4508570"/>
            <a:ext cx="171450" cy="171450"/>
          </a:xfrm>
          <a:prstGeom prst="rect">
            <a:avLst/>
          </a:prstGeom>
        </p:spPr>
      </p:pic>
      <p:sp>
        <p:nvSpPr>
          <p:cNvPr id="85" name="Text 68"/>
          <p:cNvSpPr/>
          <p:nvPr/>
        </p:nvSpPr>
        <p:spPr>
          <a:xfrm>
            <a:off x="6940296" y="4508570"/>
            <a:ext cx="198882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AI, IoT &amp; RAS are transforming systems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64592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Why Fish Die During Holding &amp; Transport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1143000"/>
            <a:ext cx="1920240" cy="3108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11480" y="2028546"/>
            <a:ext cx="1737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Leading cause of mortality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Rapid die-off when O₂ runs out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2468880" y="1143000"/>
            <a:ext cx="1920240" cy="3108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560320" y="2028546"/>
            <a:ext cx="1737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Carbon dioxide build-up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causes respiratory distress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4617720" y="1143000"/>
            <a:ext cx="1920240" cy="3108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709160" y="2028546"/>
            <a:ext cx="1737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Metabolic waste accumulation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degrades water quality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6766560" y="1143000"/>
            <a:ext cx="1920240" cy="3108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1143000"/>
            <a:ext cx="1920240" cy="594360"/>
          </a:xfrm>
          <a:prstGeom prst="rect">
            <a:avLst/>
          </a:prstGeom>
          <a:solidFill>
            <a:srgbClr val="E74C3C"/>
          </a:solidFill>
          <a:ln w="12700">
            <a:solidFill>
              <a:srgbClr val="E74C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182624"/>
            <a:ext cx="1828800" cy="501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Dissolved Oxygen Depletion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2468880" y="1143000"/>
            <a:ext cx="1920240" cy="59436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514600" y="1182624"/>
            <a:ext cx="1828800" cy="501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CO₂ Excess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617720" y="1143000"/>
            <a:ext cx="1920240" cy="594360"/>
          </a:xfrm>
          <a:prstGeom prst="rect">
            <a:avLst/>
          </a:prstGeom>
          <a:solidFill>
            <a:srgbClr val="8E44AD"/>
          </a:solidFill>
          <a:ln w="12700">
            <a:solidFill>
              <a:srgbClr val="8E44A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63440" y="1182624"/>
            <a:ext cx="1828800" cy="501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Ammonia Toxicity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766560" y="1143000"/>
            <a:ext cx="1920240" cy="594360"/>
          </a:xfrm>
          <a:prstGeom prst="rect">
            <a:avLst/>
          </a:prstGeom>
          <a:solidFill>
            <a:srgbClr val="2980B9"/>
          </a:solidFill>
          <a:ln w="12700">
            <a:solidFill>
              <a:srgbClr val="2980B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12280" y="1182624"/>
            <a:ext cx="1828800" cy="501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Temperature Stress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858000" y="2028546"/>
            <a:ext cx="1737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High-temp, high-density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conditions cause stress &amp; loss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320040" y="4407408"/>
            <a:ext cx="8503920" cy="59436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4434840"/>
            <a:ext cx="8321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A3D62"/>
                </a:solidFill>
              </a:rPr>
              <a:t>💡  Continuous and stable oxygen supply is the key to fish survival and quality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0">
            <a:extLst>
              <a:ext uri="{FF2B5EF4-FFF2-40B4-BE49-F238E27FC236}">
                <a16:creationId xmlns:a16="http://schemas.microsoft.com/office/drawing/2014/main" id="{C0977353-658E-4AA5-8C4A-FB3F0426C85B}"/>
              </a:ext>
            </a:extLst>
          </p:cNvPr>
          <p:cNvSpPr/>
          <p:nvPr/>
        </p:nvSpPr>
        <p:spPr>
          <a:xfrm>
            <a:off x="7432" y="9144"/>
            <a:ext cx="9144000" cy="96012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245741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Seafood Tank System &amp; O₂ Requirements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320040" y="1051560"/>
            <a:ext cx="8503920" cy="27432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234440"/>
            <a:ext cx="2011680" cy="201168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20040" y="12801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411480" y="171907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Holding Tank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11480" y="2084832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1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fish / lobster / crab held at 0–15°C sea or fresh water. Density 20–35 kg/m³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331720" y="2103120"/>
            <a:ext cx="164592" cy="5486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496312" y="1234440"/>
            <a:ext cx="2011680" cy="2011680"/>
          </a:xfrm>
          <a:prstGeom prst="rect">
            <a:avLst/>
          </a:prstGeom>
          <a:solidFill>
            <a:srgbClr val="0A7468"/>
          </a:solidFill>
          <a:ln w="12700">
            <a:solidFill>
              <a:srgbClr val="0A7468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496312" y="12801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2587752" y="171907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Filtration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2587752" y="2084832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1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Biological &amp; mechanical filter. Nitrifying bacteria require continuous O₂ to process ammonia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07992" y="2103120"/>
            <a:ext cx="164592" cy="5486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672584" y="1234440"/>
            <a:ext cx="2011680" cy="20116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672584" y="12801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4764024" y="171907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Aeration / O₂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4764024" y="2084832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1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pump alone insufficient above 30 kg/m³. PSA pure O₂ injection required for high-density stocking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684264" y="2103120"/>
            <a:ext cx="164592" cy="5486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848856" y="1234440"/>
            <a:ext cx="2011680" cy="201168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848856" y="12801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6940296" y="171907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Chiller / Cooling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6940296" y="2084832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1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temp = higher O₂ solubility. Cold water holds more dissolved O₂ per liter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20040" y="3429000"/>
            <a:ext cx="8503920" cy="1417320"/>
          </a:xfrm>
          <a:prstGeom prst="rect">
            <a:avLst/>
          </a:prstGeom>
          <a:solidFill>
            <a:srgbClr val="F0F9F8"/>
          </a:solidFill>
          <a:ln w="12700">
            <a:solidFill>
              <a:srgbClr val="E2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0040" y="3429000"/>
            <a:ext cx="73152" cy="141732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02920" y="3493008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O2MOS Fits In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502920" y="382219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Replaces or supplements air pumps with 90% pure O₂ — achieves DO saturation that air pumps cannot reach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02920" y="413308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WiFi cloud monitoring tracks O₂ purity, flow rate, discharge pressure &amp; temperature, in real time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02920" y="4443984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Compact unit fits existing tank systems with no major retrofit — plug-in integration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64592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Core Technology — O2MOS PSA Oxygen Generator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65760" y="1172720"/>
            <a:ext cx="457200" cy="457200"/>
          </a:xfrm>
          <a:prstGeom prst="ellipse">
            <a:avLst/>
          </a:prstGeom>
          <a:solidFill>
            <a:srgbClr val="0C6B8E"/>
          </a:solidFill>
          <a:ln w="12700">
            <a:solidFill>
              <a:srgbClr val="0C6B8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1727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①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0120" y="1175864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3D62"/>
                </a:solidFill>
              </a:rPr>
              <a:t>Air Intake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14410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</a:rPr>
              <a:t>Atmospheric air drawn in through filter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76072" y="1648208"/>
            <a:ext cx="0" cy="438912"/>
          </a:xfrm>
          <a:prstGeom prst="line">
            <a:avLst/>
          </a:prstGeom>
          <a:noFill/>
          <a:ln w="25400">
            <a:solidFill>
              <a:srgbClr val="00B4D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" y="2105408"/>
            <a:ext cx="457200" cy="457200"/>
          </a:xfrm>
          <a:prstGeom prst="ellipse">
            <a:avLst/>
          </a:prstGeom>
          <a:solidFill>
            <a:srgbClr val="0C6B8E"/>
          </a:solidFill>
          <a:ln w="12700">
            <a:solidFill>
              <a:srgbClr val="0C6B8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" y="210540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②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60120" y="210855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3D62"/>
                </a:solidFill>
              </a:rPr>
              <a:t>Nitrogen Adsorption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60120" y="237372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</a:rPr>
              <a:t>Zeolite beds selectively adsorb nitrogen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76072" y="2580896"/>
            <a:ext cx="0" cy="438912"/>
          </a:xfrm>
          <a:prstGeom prst="line">
            <a:avLst/>
          </a:prstGeom>
          <a:noFill/>
          <a:ln w="25400">
            <a:solidFill>
              <a:srgbClr val="00B4D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" y="3038096"/>
            <a:ext cx="457200" cy="457200"/>
          </a:xfrm>
          <a:prstGeom prst="ellipse">
            <a:avLst/>
          </a:prstGeom>
          <a:solidFill>
            <a:srgbClr val="0C6B8E"/>
          </a:solidFill>
          <a:ln w="12700">
            <a:solidFill>
              <a:srgbClr val="0C6B8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30380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③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60120" y="30412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3D62"/>
                </a:solidFill>
              </a:rPr>
              <a:t>Oxygen Concentration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60120" y="339928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</a:rPr>
              <a:t>Remaining O₂ concentrated into storage tank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76072" y="3513584"/>
            <a:ext cx="0" cy="438912"/>
          </a:xfrm>
          <a:prstGeom prst="line">
            <a:avLst/>
          </a:prstGeom>
          <a:noFill/>
          <a:ln w="25400">
            <a:solidFill>
              <a:srgbClr val="00B4D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65760" y="3970784"/>
            <a:ext cx="457200" cy="457200"/>
          </a:xfrm>
          <a:prstGeom prst="ellipse">
            <a:avLst/>
          </a:prstGeom>
          <a:solidFill>
            <a:srgbClr val="0C6B8E"/>
          </a:solidFill>
          <a:ln w="12700">
            <a:solidFill>
              <a:srgbClr val="0C6B8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5760" y="397078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④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60120" y="397392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3D62"/>
                </a:solidFill>
              </a:rPr>
              <a:t>Bed Switching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60120" y="4331976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</a:rPr>
              <a:t>Dual beds alternate for uninterrupted output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183371" y="1078992"/>
            <a:ext cx="4069080" cy="384048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366251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B4D8"/>
                </a:solidFill>
              </a:rPr>
              <a:t>Advantages of PSA</a:t>
            </a:r>
            <a:endParaRPr lang="en-US" sz="2000" dirty="0"/>
          </a:p>
        </p:txBody>
      </p:sp>
      <p:sp>
        <p:nvSpPr>
          <p:cNvPr id="25" name="Shape 23"/>
          <p:cNvSpPr/>
          <p:nvPr/>
        </p:nvSpPr>
        <p:spPr>
          <a:xfrm>
            <a:off x="4457691" y="1627632"/>
            <a:ext cx="3566160" cy="0"/>
          </a:xfrm>
          <a:prstGeom prst="line">
            <a:avLst/>
          </a:prstGeom>
          <a:noFill/>
          <a:ln w="12700">
            <a:solidFill>
              <a:srgbClr val="0C6B8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411971" y="1939960"/>
            <a:ext cx="256032" cy="256032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77731" y="181051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High Purity 90%+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777731" y="2075688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0E0EF"/>
                </a:solidFill>
              </a:rPr>
              <a:t>Based on standard air conditions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4411971" y="2629760"/>
            <a:ext cx="256032" cy="256032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777731" y="251460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Stable Continuous Output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777731" y="277977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0E0EF"/>
                </a:solidFill>
              </a:rPr>
              <a:t>24/7, 365 days — no interruption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4411971" y="3348136"/>
            <a:ext cx="256032" cy="256032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777731" y="321868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Long Service Life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777731" y="3483864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0E0EF"/>
                </a:solidFill>
              </a:rPr>
              <a:t>Durable high-quality Zeolite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4411971" y="4037936"/>
            <a:ext cx="256032" cy="256032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777731" y="3922776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Compact &amp; Lightweight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4777731" y="4187952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0E0EF"/>
                </a:solidFill>
              </a:rPr>
              <a:t>Easy to move and install</a:t>
            </a:r>
            <a:endParaRPr lang="en-US" sz="1400" dirty="0"/>
          </a:p>
        </p:txBody>
      </p:sp>
      <p:pic>
        <p:nvPicPr>
          <p:cNvPr id="38" name="Picture 2" descr="O2MOS-7LPM PSA Oxygen Generator">
            <a:extLst>
              <a:ext uri="{FF2B5EF4-FFF2-40B4-BE49-F238E27FC236}">
                <a16:creationId xmlns:a16="http://schemas.microsoft.com/office/drawing/2014/main" id="{93321DBF-5728-4181-A210-9A61C4BA2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712" y="2043118"/>
            <a:ext cx="1541477" cy="231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57200" y="50292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O2MOS PSA Oxygen Generator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35752" y="1153002"/>
            <a:ext cx="4114800" cy="3383280"/>
          </a:xfrm>
          <a:prstGeom prst="rect">
            <a:avLst/>
          </a:prstGeom>
          <a:solidFill>
            <a:srgbClr val="0D2035"/>
          </a:solidFill>
          <a:ln w="19050">
            <a:solidFill>
              <a:srgbClr val="0D9488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35752" y="1153002"/>
            <a:ext cx="4114800" cy="4572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2912" y="1189578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Model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124672" y="1226154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 Power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0344" y="177479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Oxygen Output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0344" y="201253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LPM / 7 LPM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0344" y="228685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O₂ Purity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00344" y="2524602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00344" y="279892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00344" y="3036666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200W / 480W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00344" y="3310986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Discharge Pressure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00344" y="354873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1.3 bar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00344" y="382305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Boost System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00344" y="4060794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5 units in parallel (35 LPM)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770592" y="1153002"/>
            <a:ext cx="4114800" cy="3383280"/>
          </a:xfrm>
          <a:prstGeom prst="rect">
            <a:avLst/>
          </a:prstGeom>
          <a:solidFill>
            <a:srgbClr val="0D2035"/>
          </a:solidFill>
          <a:ln w="19050">
            <a:solidFill>
              <a:srgbClr val="F59E0B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70592" y="1153002"/>
            <a:ext cx="4114800" cy="4572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07752" y="1189578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 / Off-Grid Model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559512" y="1226154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 12V / 24V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935184" y="177479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Oxygen Output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935184" y="201253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LPM / 7 LPM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935184" y="228685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O₂ Purity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935184" y="2524602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935184" y="279892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935184" y="3036666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200W / 480W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935184" y="3310986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Source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935184" y="354873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 12V or 24V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935184" y="382305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Compatibility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935184" y="4060794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Solar panel · Vehicle · Generator</a:t>
            </a:r>
            <a:endParaRPr lang="en-US" sz="1600" dirty="0"/>
          </a:p>
        </p:txBody>
      </p:sp>
      <p:sp>
        <p:nvSpPr>
          <p:cNvPr id="38" name="Shape 0">
            <a:extLst>
              <a:ext uri="{FF2B5EF4-FFF2-40B4-BE49-F238E27FC236}">
                <a16:creationId xmlns:a16="http://schemas.microsoft.com/office/drawing/2014/main" id="{83066598-B788-4C86-92C3-7BC868E08AAB}"/>
              </a:ext>
            </a:extLst>
          </p:cNvPr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39" name="Text 1">
            <a:extLst>
              <a:ext uri="{FF2B5EF4-FFF2-40B4-BE49-F238E27FC236}">
                <a16:creationId xmlns:a16="http://schemas.microsoft.com/office/drawing/2014/main" id="{E358F7AE-98C5-4DEB-8745-455795199C30}"/>
              </a:ext>
            </a:extLst>
          </p:cNvPr>
          <p:cNvSpPr/>
          <p:nvPr/>
        </p:nvSpPr>
        <p:spPr>
          <a:xfrm>
            <a:off x="457200" y="164592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Product Lineup &amp; Specifications</a:t>
            </a:r>
            <a:endParaRPr lang="en-US" sz="2600" dirty="0"/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DE38538C-6C03-489B-B97C-7A6B74908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8378" y="2064544"/>
            <a:ext cx="1252174" cy="1877378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81882C91-7173-468B-A3ED-0D518BE9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6769" y="2270986"/>
            <a:ext cx="836463" cy="1505487"/>
          </a:xfrm>
          <a:prstGeom prst="rect">
            <a:avLst/>
          </a:prstGeom>
        </p:spPr>
      </p:pic>
      <p:pic>
        <p:nvPicPr>
          <p:cNvPr id="42" name="그림 41" descr="텍스트, 벽, 실내, 기기이(가) 표시된 사진&#10;&#10;자동 생성된 설명">
            <a:extLst>
              <a:ext uri="{FF2B5EF4-FFF2-40B4-BE49-F238E27FC236}">
                <a16:creationId xmlns:a16="http://schemas.microsoft.com/office/drawing/2014/main" id="{DFDE1BC6-9466-4456-B152-CCE0D6AF8E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8" t="10101" r="22974" b="5051"/>
          <a:stretch/>
        </p:blipFill>
        <p:spPr>
          <a:xfrm>
            <a:off x="6202327" y="2711484"/>
            <a:ext cx="1131489" cy="940031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7FF4C41F-3380-4F19-86B7-0A2C2007459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78" t="7284" r="48013"/>
          <a:stretch/>
        </p:blipFill>
        <p:spPr>
          <a:xfrm>
            <a:off x="7430527" y="2544405"/>
            <a:ext cx="1446690" cy="113234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0">
            <a:extLst>
              <a:ext uri="{FF2B5EF4-FFF2-40B4-BE49-F238E27FC236}">
                <a16:creationId xmlns:a16="http://schemas.microsoft.com/office/drawing/2014/main" id="{504D45FC-D212-4714-A954-5CE8475630B1}"/>
              </a:ext>
            </a:extLst>
          </p:cNvPr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26003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Differentiators vs. Conventional Air Pumps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320040" y="1051560"/>
            <a:ext cx="8503920" cy="27432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188720"/>
            <a:ext cx="2724912" cy="1664208"/>
          </a:xfrm>
          <a:prstGeom prst="rect">
            <a:avLst/>
          </a:prstGeom>
          <a:solidFill>
            <a:srgbClr val="F0F9F8"/>
          </a:solidFill>
          <a:ln w="12700">
            <a:solidFill>
              <a:srgbClr val="E2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1188720"/>
            <a:ext cx="2724912" cy="548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1184" y="1316736"/>
            <a:ext cx="294208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 90% Pure Oxygen vs. 21% in Air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29768" y="1719072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PSA technology generates 90% pure O₂ on-demand. Air pumps plateau at atmospheric levels — completely inadequate for dense live fish holding at 30+ kg/m³.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172968" y="1188720"/>
            <a:ext cx="2724912" cy="1664208"/>
          </a:xfrm>
          <a:prstGeom prst="rect">
            <a:avLst/>
          </a:prstGeom>
          <a:solidFill>
            <a:srgbClr val="F0F9F8"/>
          </a:solidFill>
          <a:ln w="12700">
            <a:solidFill>
              <a:srgbClr val="E2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172968" y="1188720"/>
            <a:ext cx="2724912" cy="548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82696" y="1316736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📡  WiFi Cloud Monitoring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282696" y="1719072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unit streams purity, flow rate, pressure and temperature to a browser-based dashboard. Multi-store chains manage all tanks from a single interface — no manual checks.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025896" y="1188720"/>
            <a:ext cx="2724912" cy="1664208"/>
          </a:xfrm>
          <a:prstGeom prst="rect">
            <a:avLst/>
          </a:prstGeom>
          <a:solidFill>
            <a:srgbClr val="F0F9F8"/>
          </a:solidFill>
          <a:ln w="12700">
            <a:solidFill>
              <a:srgbClr val="E2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025896" y="1188720"/>
            <a:ext cx="2724912" cy="548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35624" y="1316736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🌞  Solar / DC Compatible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135624" y="1719072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 12V/24V models run on solar panels or vehicle power — ideal for delivery vehicles, remote stores, or energy cost reduction programs.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20040" y="3099248"/>
            <a:ext cx="2724912" cy="1664208"/>
          </a:xfrm>
          <a:prstGeom prst="rect">
            <a:avLst/>
          </a:prstGeom>
          <a:solidFill>
            <a:srgbClr val="F0F9F8"/>
          </a:solidFill>
          <a:ln w="12700">
            <a:solidFill>
              <a:srgbClr val="E2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0040" y="3099248"/>
            <a:ext cx="2724912" cy="548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29768" y="3227264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📦  Compact &amp; Modular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29768" y="3629600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Plug-in installation into existing tank systems. Boost mode links up to 5 units for 35 LPM total output — scalable to any tank size without reconstruction.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172968" y="3099248"/>
            <a:ext cx="2724912" cy="1664208"/>
          </a:xfrm>
          <a:prstGeom prst="rect">
            <a:avLst/>
          </a:prstGeom>
          <a:solidFill>
            <a:srgbClr val="F0F9F8"/>
          </a:solidFill>
          <a:ln w="12700">
            <a:solidFill>
              <a:srgbClr val="E2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172968" y="3099248"/>
            <a:ext cx="2724912" cy="548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175536" y="3191544"/>
            <a:ext cx="305381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📉  Mortality Reduction → Direct ROI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3282696" y="3629600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DO = fewer dead fish on the floor. One unit protecting a high-value tank can recover its cost within months through reduced shrinkage.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025896" y="3099248"/>
            <a:ext cx="2724912" cy="1664208"/>
          </a:xfrm>
          <a:prstGeom prst="rect">
            <a:avLst/>
          </a:prstGeom>
          <a:solidFill>
            <a:srgbClr val="F0F9F8"/>
          </a:solidFill>
          <a:ln w="12700">
            <a:solidFill>
              <a:srgbClr val="E2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025896" y="3099248"/>
            <a:ext cx="2724912" cy="548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135624" y="3227264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 No Gas Cylinder Dependency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6135624" y="3629600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PSA generates oxygen from ambient air. Zero liquid oxygen (LOX) supply contracts, no cylinder handling, no refill logistics.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3D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Key Benefits of O2MOS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2286000" y="868680"/>
            <a:ext cx="4572000" cy="0"/>
          </a:xfrm>
          <a:prstGeom prst="line">
            <a:avLst/>
          </a:prstGeom>
          <a:noFill/>
          <a:ln w="25400">
            <a:solidFill>
              <a:srgbClr val="00B4D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97280"/>
            <a:ext cx="1920240" cy="3566160"/>
          </a:xfrm>
          <a:prstGeom prst="rect">
            <a:avLst/>
          </a:prstGeom>
          <a:solidFill>
            <a:srgbClr val="0C6B8E">
              <a:alpha val="70000"/>
            </a:srgbClr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05840" y="1371600"/>
            <a:ext cx="822960" cy="82296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1481328"/>
            <a:ext cx="411480" cy="4114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02920" y="23317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Lower Mortality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48640" y="3211836"/>
            <a:ext cx="1737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0E0EF"/>
                </a:solidFill>
              </a:rPr>
              <a:t>Continuous O₂ supply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90E0EF"/>
                </a:solidFill>
              </a:rPr>
              <a:t>maximizes fish survival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2560320" y="1097280"/>
            <a:ext cx="1920240" cy="3566160"/>
          </a:xfrm>
          <a:prstGeom prst="rect">
            <a:avLst/>
          </a:prstGeom>
          <a:solidFill>
            <a:srgbClr val="0C6B8E">
              <a:alpha val="70000"/>
            </a:srgbClr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108960" y="1371600"/>
            <a:ext cx="822960" cy="82296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8688" y="1481328"/>
            <a:ext cx="411480" cy="41148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606040" y="23317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Better Freshness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2651760" y="3211836"/>
            <a:ext cx="1737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0E0EF"/>
                </a:solidFill>
              </a:rPr>
              <a:t>Maintains quality even in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90E0EF"/>
                </a:solidFill>
              </a:rPr>
              <a:t>high-temp, high-density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4663440" y="1097280"/>
            <a:ext cx="1920240" cy="3566160"/>
          </a:xfrm>
          <a:prstGeom prst="rect">
            <a:avLst/>
          </a:prstGeom>
          <a:solidFill>
            <a:srgbClr val="0C6B8E">
              <a:alpha val="70000"/>
            </a:srgbClr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5212080" y="1371600"/>
            <a:ext cx="822960" cy="82296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1808" y="1481328"/>
            <a:ext cx="411480" cy="41148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709160" y="2453168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Oxygen Cost Savings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4754880" y="3211836"/>
            <a:ext cx="1737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0E0EF"/>
                </a:solidFill>
              </a:rPr>
              <a:t>Eliminate cylinder purchases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90E0EF"/>
                </a:solidFill>
              </a:rPr>
              <a:t>with on-site generation</a:t>
            </a:r>
            <a:endParaRPr lang="en-US" sz="1400" dirty="0"/>
          </a:p>
        </p:txBody>
      </p:sp>
      <p:sp>
        <p:nvSpPr>
          <p:cNvPr id="20" name="Shape 15"/>
          <p:cNvSpPr/>
          <p:nvPr/>
        </p:nvSpPr>
        <p:spPr>
          <a:xfrm>
            <a:off x="6766560" y="1097280"/>
            <a:ext cx="1920240" cy="3566160"/>
          </a:xfrm>
          <a:prstGeom prst="rect">
            <a:avLst/>
          </a:prstGeom>
          <a:solidFill>
            <a:srgbClr val="0C6B8E">
              <a:alpha val="70000"/>
            </a:srgbClr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7315200" y="1371600"/>
            <a:ext cx="822960" cy="82296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4928" y="1481328"/>
            <a:ext cx="411480" cy="41148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812280" y="2474595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Zero Management Hassle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6858000" y="3211836"/>
            <a:ext cx="1737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0E0EF"/>
                </a:solidFill>
              </a:rPr>
              <a:t>Auto continuous operation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90E0EF"/>
                </a:solidFill>
              </a:rPr>
              <a:t>no refills or swaps needed</a:t>
            </a:r>
            <a:endParaRPr lang="en-US" sz="1400" dirty="0"/>
          </a:p>
        </p:txBody>
      </p:sp>
      <p:sp>
        <p:nvSpPr>
          <p:cNvPr id="25" name="Shape 19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C6B8E"/>
          </a:solidFill>
          <a:ln w="12700">
            <a:solidFill>
              <a:srgbClr val="0C6B8E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371473" y="4807456"/>
            <a:ext cx="8493919" cy="3574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90E0EF"/>
                </a:solidFill>
              </a:rPr>
              <a:t>Blowers and pumps alone are not enough — O2MOS dramatically increases dissolved oxygen levels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5195</TotalTime>
  <Words>1244</Words>
  <Application>Microsoft Office PowerPoint</Application>
  <PresentationFormat>화면 슬라이드 쇼(16:9)</PresentationFormat>
  <Paragraphs>257</Paragraphs>
  <Slides>14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0" baseType="lpstr">
      <vt:lpstr>굴림</vt:lpstr>
      <vt:lpstr>맑은 고딕</vt:lpstr>
      <vt:lpstr>Arial</vt:lpstr>
      <vt:lpstr>Arial Black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O2MOS PSA Oxygen Generator</dc:title>
  <dc:subject>PptxGenJS Presentation</dc:subject>
  <dc:creator>PptxGenJS</dc:creator>
  <cp:lastModifiedBy>COM</cp:lastModifiedBy>
  <cp:revision>19</cp:revision>
  <dcterms:created xsi:type="dcterms:W3CDTF">2026-03-26T04:51:58Z</dcterms:created>
  <dcterms:modified xsi:type="dcterms:W3CDTF">2026-05-27T08:35:34Z</dcterms:modified>
</cp:coreProperties>
</file>