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82" r:id="rId7"/>
    <p:sldId id="333" r:id="rId8"/>
    <p:sldId id="279" r:id="rId9"/>
    <p:sldId id="284" r:id="rId10"/>
    <p:sldId id="261" r:id="rId11"/>
    <p:sldId id="262" r:id="rId12"/>
    <p:sldId id="281" r:id="rId13"/>
    <p:sldId id="285" r:id="rId14"/>
    <p:sldId id="264" r:id="rId15"/>
    <p:sldId id="277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napToObjects="1">
      <p:cViewPr varScale="1">
        <p:scale>
          <a:sx n="67" d="100"/>
          <a:sy n="67" d="100"/>
        </p:scale>
        <p:origin x="1284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DDEC81-5F05-4F1B-92EA-EECD2A858D81}" type="datetimeFigureOut">
              <a:rPr lang="ko-KR" altLang="en-US" smtClean="0"/>
              <a:t>2026-05-25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0AC48C-1209-456A-B2DF-307F5BDEB1E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3130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0AC48C-1209-456A-B2DF-307F5BDEB1E3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334519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3204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5/25/2026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2mos.co.kr/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dkahn0401@gmail.com" TargetMode="External"/><Relationship Id="rId4" Type="http://schemas.openxmlformats.org/officeDocument/2006/relationships/hyperlink" Target="http://www.o2mos.com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0285915D-EF9C-4B0B-B06F-B393A7179D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" y="2177288"/>
            <a:ext cx="4443984" cy="33329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2667" y="744007"/>
            <a:ext cx="8229600" cy="1143000"/>
          </a:xfrm>
        </p:spPr>
        <p:txBody>
          <a:bodyPr>
            <a:normAutofit fontScale="90000"/>
          </a:bodyPr>
          <a:lstStyle/>
          <a:p>
            <a:r>
              <a:rPr dirty="0"/>
              <a:t>Why Oxygen Generators Are Essential</a:t>
            </a:r>
          </a:p>
          <a:p>
            <a:r>
              <a:rPr dirty="0"/>
              <a:t>for 1–5 Ton Small Fishing Vessels</a:t>
            </a: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E8DC0E48-7B32-41C8-B6F3-8A9ACC521B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3711" y="2184358"/>
            <a:ext cx="4443983" cy="3332987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0794" y="5416509"/>
            <a:ext cx="8229600" cy="619397"/>
          </a:xfrm>
          <a:solidFill>
            <a:srgbClr val="FFFF00"/>
          </a:solidFill>
        </p:spPr>
        <p:txBody>
          <a:bodyPr anchor="ctr">
            <a:noAutofit/>
          </a:bodyPr>
          <a:lstStyle/>
          <a:p>
            <a:pPr marL="0" indent="0" algn="ctr">
              <a:buNone/>
            </a:pPr>
            <a:r>
              <a:rPr sz="2400" dirty="0"/>
              <a:t>Ensuring Live Fish Survival, Quality, and Economic Value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8158"/>
            <a:ext cx="8229600" cy="1143000"/>
          </a:xfrm>
        </p:spPr>
        <p:txBody>
          <a:bodyPr/>
          <a:lstStyle/>
          <a:p>
            <a:r>
              <a:rPr dirty="0"/>
              <a:t>Essential for Small Fishing Vessels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080" y="1844018"/>
            <a:ext cx="8229600" cy="2523067"/>
          </a:xfrm>
        </p:spPr>
        <p:txBody>
          <a:bodyPr/>
          <a:lstStyle/>
          <a:p>
            <a:pPr marL="0" indent="0">
              <a:buNone/>
            </a:pPr>
            <a:r>
              <a:rPr dirty="0"/>
              <a:t>• Smaller tanks = less oxygen buffer</a:t>
            </a:r>
          </a:p>
          <a:p>
            <a:pPr marL="0" indent="0">
              <a:buNone/>
            </a:pPr>
            <a:r>
              <a:rPr dirty="0"/>
              <a:t>• Faster oxygen depletion</a:t>
            </a:r>
          </a:p>
          <a:p>
            <a:pPr marL="0" indent="0">
              <a:buNone/>
            </a:pPr>
            <a:r>
              <a:rPr dirty="0"/>
              <a:t>• Continuous oxygen supply</a:t>
            </a:r>
          </a:p>
          <a:p>
            <a:pPr marL="0" indent="0">
              <a:buNone/>
            </a:pPr>
            <a:r>
              <a:rPr dirty="0"/>
              <a:t>• Critical during summer and long operations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Safety Comparison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63C2192-8D46-45EA-88B1-293AEF4B6778}"/>
              </a:ext>
            </a:extLst>
          </p:cNvPr>
          <p:cNvSpPr txBox="1"/>
          <p:nvPr/>
        </p:nvSpPr>
        <p:spPr>
          <a:xfrm>
            <a:off x="4705773" y="1584232"/>
            <a:ext cx="447040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altLang="ko-KR" sz="2800" dirty="0">
                <a:solidFill>
                  <a:srgbClr val="FF0000"/>
                </a:solidFill>
              </a:rPr>
              <a:t>Oxygen Generators</a:t>
            </a:r>
          </a:p>
          <a:p>
            <a:pPr marL="0" indent="0">
              <a:buNone/>
            </a:pPr>
            <a:r>
              <a:rPr lang="en-US" altLang="ko-KR" sz="2800" dirty="0"/>
              <a:t>• No high pressure(</a:t>
            </a:r>
            <a:r>
              <a:rPr lang="ko-KR" altLang="en-US" sz="2800" dirty="0"/>
              <a:t>≤</a:t>
            </a:r>
            <a:r>
              <a:rPr lang="en-US" altLang="ko-KR" sz="2800" dirty="0"/>
              <a:t>1.5bar)</a:t>
            </a:r>
          </a:p>
          <a:p>
            <a:pPr marL="0" indent="0">
              <a:buNone/>
            </a:pPr>
            <a:r>
              <a:rPr lang="en-US" altLang="ko-KR" sz="2800" dirty="0"/>
              <a:t>• Continuous generation</a:t>
            </a:r>
          </a:p>
          <a:p>
            <a:pPr marL="0" indent="0">
              <a:buNone/>
            </a:pPr>
            <a:r>
              <a:rPr lang="en-US" altLang="ko-KR" sz="2800" dirty="0"/>
              <a:t>• Safer onboard use</a:t>
            </a:r>
            <a:endParaRPr lang="ko-KR" altLang="en-US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E4C1A1-3322-4713-B444-1F6204E7DE2C}"/>
              </a:ext>
            </a:extLst>
          </p:cNvPr>
          <p:cNvSpPr txBox="1"/>
          <p:nvPr/>
        </p:nvSpPr>
        <p:spPr>
          <a:xfrm>
            <a:off x="62653" y="1648444"/>
            <a:ext cx="4326467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altLang="ko-KR" sz="2800" dirty="0">
                <a:solidFill>
                  <a:srgbClr val="FF0000"/>
                </a:solidFill>
              </a:rPr>
              <a:t>High-Pressure Cylinders</a:t>
            </a:r>
          </a:p>
          <a:p>
            <a:pPr marL="0" indent="0">
              <a:buNone/>
            </a:pPr>
            <a:r>
              <a:rPr lang="en-US" altLang="ko-KR" sz="2800" dirty="0"/>
              <a:t>• Explosion risk</a:t>
            </a:r>
          </a:p>
          <a:p>
            <a:pPr marL="0" indent="0">
              <a:buNone/>
            </a:pPr>
            <a:r>
              <a:rPr lang="en-US" altLang="ko-KR" sz="2800" dirty="0"/>
              <a:t>• Heavy handling</a:t>
            </a:r>
          </a:p>
          <a:p>
            <a:pPr marL="0" indent="0">
              <a:buNone/>
            </a:pPr>
            <a:r>
              <a:rPr lang="en-US" altLang="ko-KR" sz="2800" dirty="0"/>
              <a:t>• Replacement required</a:t>
            </a:r>
          </a:p>
        </p:txBody>
      </p:sp>
      <p:pic>
        <p:nvPicPr>
          <p:cNvPr id="11" name="그림 10" descr="실내, 기기, 주방기기, 난로이(가) 표시된 사진&#10;&#10;자동 생성된 설명">
            <a:extLst>
              <a:ext uri="{FF2B5EF4-FFF2-40B4-BE49-F238E27FC236}">
                <a16:creationId xmlns:a16="http://schemas.microsoft.com/office/drawing/2014/main" id="{730769B3-F2CF-4298-ADE3-0CD43CBF71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52" t="5630" r="10423" b="-298"/>
          <a:stretch>
            <a:fillRect/>
          </a:stretch>
        </p:blipFill>
        <p:spPr bwMode="auto">
          <a:xfrm>
            <a:off x="5328854" y="4294432"/>
            <a:ext cx="2900745" cy="2068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7EFB31BD-9B97-4214-9016-35E8F616E0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951" y="3919749"/>
            <a:ext cx="3291840" cy="246888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A6A02460-4824-4EE4-8219-DE71D26C55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7181" y="3847949"/>
            <a:ext cx="3364089" cy="252306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8DB7063-5471-44D5-AB97-EDAA1420585D}"/>
              </a:ext>
            </a:extLst>
          </p:cNvPr>
          <p:cNvSpPr txBox="1"/>
          <p:nvPr/>
        </p:nvSpPr>
        <p:spPr>
          <a:xfrm>
            <a:off x="5979328" y="5943601"/>
            <a:ext cx="2481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highlight>
                  <a:srgbClr val="000000"/>
                </a:highlight>
              </a:rPr>
              <a:t>200W Power is Needed</a:t>
            </a:r>
            <a:endParaRPr lang="ko-KR" altLang="en-US" dirty="0">
              <a:solidFill>
                <a:schemeClr val="bg1"/>
              </a:solidFill>
              <a:highlight>
                <a:srgbClr val="000000"/>
              </a:highlight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000" y="548958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ko-KR" dirty="0"/>
              <a:t>Operational Benefits</a:t>
            </a:r>
            <a:endParaRPr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7636741"/>
              </p:ext>
            </p:extLst>
          </p:nvPr>
        </p:nvGraphicFramePr>
        <p:xfrm>
          <a:off x="103360" y="1892482"/>
          <a:ext cx="9000000" cy="40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0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0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66666">
                <a:tc>
                  <a:txBody>
                    <a:bodyPr/>
                    <a:lstStyle/>
                    <a:p>
                      <a:r>
                        <a:rPr dirty="0"/>
                        <a:t>Category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dirty="0"/>
                        <a:t>Problem Without Oxygen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dirty="0"/>
                        <a:t>Benefit of Oxygen Generator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6666">
                <a:tc>
                  <a:txBody>
                    <a:bodyPr/>
                    <a:lstStyle/>
                    <a:p>
                      <a:r>
                        <a:t>Live Fish Survival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Low dissolved oxygen causes stress and mortality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dirty="0"/>
                        <a:t>Stable oxygen supply improves survival rate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666">
                <a:tc>
                  <a:txBody>
                    <a:bodyPr/>
                    <a:lstStyle/>
                    <a:p>
                      <a:r>
                        <a:t>Catch Quality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dirty="0"/>
                        <a:t>Fish quality degrades rapidly after capture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dirty="0"/>
                        <a:t>Maintains freshness and market value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6666">
                <a:tc>
                  <a:txBody>
                    <a:bodyPr/>
                    <a:lstStyle/>
                    <a:p>
                      <a:r>
                        <a:t>Extended Operation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Limited transport time due to oxygen shortage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dirty="0"/>
                        <a:t>Allows longer fishing and transport time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6666">
                <a:tc>
                  <a:txBody>
                    <a:bodyPr/>
                    <a:lstStyle/>
                    <a:p>
                      <a:r>
                        <a:t>Safety &amp; Handling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Heavy oxygen cylinders are risky onboard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dirty="0"/>
                        <a:t>No high-pressure cylinders required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6670">
                <a:tc>
                  <a:txBody>
                    <a:bodyPr/>
                    <a:lstStyle/>
                    <a:p>
                      <a:r>
                        <a:t>Operating Cost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Recurring cost of oxygen refilling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dirty="0"/>
                        <a:t>Lower long-term operating cost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27444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12788"/>
            <a:ext cx="8229600" cy="1143000"/>
          </a:xfrm>
        </p:spPr>
        <p:txBody>
          <a:bodyPr>
            <a:normAutofit fontScale="90000"/>
          </a:bodyPr>
          <a:lstStyle/>
          <a:p>
            <a:r>
              <a:t>Business &amp; Market Value for Vessel Owners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4109212"/>
              </p:ext>
            </p:extLst>
          </p:nvPr>
        </p:nvGraphicFramePr>
        <p:xfrm>
          <a:off x="50800" y="2089990"/>
          <a:ext cx="9000000" cy="42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0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00000">
                <a:tc>
                  <a:txBody>
                    <a:bodyPr/>
                    <a:lstStyle/>
                    <a:p>
                      <a:r>
                        <a:t>Value Point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Impact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0000">
                <a:tc>
                  <a:txBody>
                    <a:bodyPr/>
                    <a:lstStyle/>
                    <a:p>
                      <a:r>
                        <a:t>Reduced Fish Mortality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Higher survival rate and stable income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0000">
                <a:tc>
                  <a:txBody>
                    <a:bodyPr/>
                    <a:lstStyle/>
                    <a:p>
                      <a:r>
                        <a:t>Improved Catch Quality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Higher market price per kg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0000">
                <a:tc>
                  <a:txBody>
                    <a:bodyPr/>
                    <a:lstStyle/>
                    <a:p>
                      <a:r>
                        <a:t>Extended Operation 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More flexible fishing and transport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0000">
                <a:tc>
                  <a:txBody>
                    <a:bodyPr/>
                    <a:lstStyle/>
                    <a:p>
                      <a:r>
                        <a:t>Lower Operating Cost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Eliminates recurring oxygen refilling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00000">
                <a:tc>
                  <a:txBody>
                    <a:bodyPr/>
                    <a:lstStyle/>
                    <a:p>
                      <a:r>
                        <a:t>Scalable Application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dirty="0"/>
                        <a:t>Applicable to boats, live fish trucks, and tanks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97332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096B55DF-7D17-4BE3-AC4E-E32DFA4887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solidFill>
                  <a:srgbClr val="FFFF00"/>
                </a:solidFill>
              </a:rPr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5600" y="1600200"/>
            <a:ext cx="8686800" cy="4525963"/>
          </a:xfrm>
        </p:spPr>
        <p:txBody>
          <a:bodyPr/>
          <a:lstStyle/>
          <a:p>
            <a:pPr marL="0" indent="0">
              <a:buNone/>
            </a:pPr>
            <a:r>
              <a:rPr dirty="0">
                <a:solidFill>
                  <a:srgbClr val="FFFF00"/>
                </a:solidFill>
              </a:rPr>
              <a:t>For 1–5 ton vessels,</a:t>
            </a:r>
          </a:p>
          <a:p>
            <a:pPr marL="0" indent="0">
              <a:buNone/>
            </a:pPr>
            <a:r>
              <a:rPr dirty="0">
                <a:solidFill>
                  <a:srgbClr val="FFFF00"/>
                </a:solidFill>
              </a:rPr>
              <a:t>oxygen generators are not optional.</a:t>
            </a:r>
          </a:p>
          <a:p>
            <a:pPr marL="0" indent="0">
              <a:buNone/>
            </a:pPr>
            <a:endParaRPr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dirty="0">
                <a:solidFill>
                  <a:srgbClr val="FFFF00"/>
                </a:solidFill>
              </a:rPr>
              <a:t>They are essential for survival, quality, and profit.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그림 17">
            <a:extLst>
              <a:ext uri="{FF2B5EF4-FFF2-40B4-BE49-F238E27FC236}">
                <a16:creationId xmlns:a16="http://schemas.microsoft.com/office/drawing/2014/main" id="{FCBDBCA6-22BF-49CE-8923-9782CB1EA7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833" y="305702"/>
            <a:ext cx="8165597" cy="6246597"/>
          </a:xfrm>
          <a:prstGeom prst="rect">
            <a:avLst/>
          </a:prstGeom>
        </p:spPr>
      </p:pic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D13E7553-E35B-440F-862D-EC64B1CFA1B1}"/>
              </a:ext>
            </a:extLst>
          </p:cNvPr>
          <p:cNvSpPr txBox="1">
            <a:spLocks/>
          </p:cNvSpPr>
          <p:nvPr/>
        </p:nvSpPr>
        <p:spPr>
          <a:xfrm>
            <a:off x="3679370" y="4672569"/>
            <a:ext cx="4956637" cy="1790139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 latinLnBrk="1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 latinLnBrk="1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 latinLnBrk="1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 latinLnBrk="1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lnSpc>
                <a:spcPct val="200000"/>
              </a:lnSpc>
            </a:pPr>
            <a:r>
              <a:rPr lang="en-US" altLang="ko-KR" sz="1662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Tel</a:t>
            </a:r>
            <a:r>
              <a:rPr lang="ko-KR" altLang="en-US" sz="1662" kern="0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ko-KR" sz="1662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+82-31-904-8202, +82-70-8264-6256</a:t>
            </a:r>
            <a:endParaRPr lang="ko-KR" altLang="en-US" sz="1662" kern="0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200000"/>
              </a:lnSpc>
            </a:pPr>
            <a:r>
              <a:rPr lang="en-US" altLang="ko-KR" sz="1662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Web: </a:t>
            </a:r>
            <a:r>
              <a:rPr lang="en-US" altLang="ko-KR" sz="1662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www.o2mos.co.kr</a:t>
            </a:r>
            <a:r>
              <a:rPr lang="en-US" altLang="ko-KR" sz="1662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altLang="ko-KR" sz="1662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www.o2mos.com</a:t>
            </a:r>
            <a:endParaRPr lang="en-US" altLang="ko-KR" sz="1662" kern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200000"/>
              </a:lnSpc>
            </a:pPr>
            <a:r>
              <a:rPr lang="en-US" altLang="ko-KR" sz="1662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E-mail: </a:t>
            </a:r>
            <a:r>
              <a:rPr lang="en-US" altLang="ko-KR" sz="1662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5"/>
              </a:rPr>
              <a:t>dkahn0401@gmail.com</a:t>
            </a:r>
            <a:endParaRPr lang="en-US" altLang="ko-KR" sz="1662" kern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lnSpc>
                <a:spcPct val="200000"/>
              </a:lnSpc>
              <a:buNone/>
            </a:pPr>
            <a:endParaRPr lang="ko-KR" altLang="en-US" sz="1662" kern="0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02849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45795"/>
            <a:ext cx="8229600" cy="1143000"/>
          </a:xfrm>
        </p:spPr>
        <p:txBody>
          <a:bodyPr>
            <a:normAutofit fontScale="90000"/>
          </a:bodyPr>
          <a:lstStyle/>
          <a:p>
            <a:r>
              <a:rPr dirty="0"/>
              <a:t>Operating Environment of </a:t>
            </a:r>
            <a:br>
              <a:rPr lang="en-US" dirty="0"/>
            </a:br>
            <a:r>
              <a:rPr dirty="0"/>
              <a:t>Small Fishing Vessels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36958"/>
            <a:ext cx="7044268" cy="3363837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dirty="0"/>
              <a:t>• Limited live fish tank volume</a:t>
            </a:r>
          </a:p>
          <a:p>
            <a:pPr marL="0" indent="0">
              <a:lnSpc>
                <a:spcPct val="110000"/>
              </a:lnSpc>
              <a:buNone/>
            </a:pPr>
            <a:r>
              <a:rPr dirty="0"/>
              <a:t>• High stocking density after catch</a:t>
            </a:r>
          </a:p>
          <a:p>
            <a:pPr marL="0" indent="0">
              <a:lnSpc>
                <a:spcPct val="110000"/>
              </a:lnSpc>
              <a:buNone/>
            </a:pPr>
            <a:r>
              <a:rPr dirty="0"/>
              <a:t>• Long operating hours</a:t>
            </a:r>
          </a:p>
          <a:p>
            <a:pPr marL="0" indent="0">
              <a:lnSpc>
                <a:spcPct val="110000"/>
              </a:lnSpc>
              <a:buNone/>
            </a:pPr>
            <a:r>
              <a:rPr dirty="0"/>
              <a:t>• Strong vibration and wave motion</a:t>
            </a:r>
          </a:p>
          <a:p>
            <a:pPr marL="0" indent="0">
              <a:lnSpc>
                <a:spcPct val="110000"/>
              </a:lnSpc>
              <a:buNone/>
            </a:pPr>
            <a:r>
              <a:rPr dirty="0"/>
              <a:t>• Limited onboard power (DC)</a:t>
            </a:r>
          </a:p>
          <a:p>
            <a:pPr marL="0" indent="0">
              <a:lnSpc>
                <a:spcPct val="110000"/>
              </a:lnSpc>
              <a:buNone/>
            </a:pPr>
            <a:endParaRPr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55CC63BB-B37D-4181-B863-6FDDBF4255C7}"/>
              </a:ext>
            </a:extLst>
          </p:cNvPr>
          <p:cNvSpPr txBox="1"/>
          <p:nvPr/>
        </p:nvSpPr>
        <p:spPr>
          <a:xfrm>
            <a:off x="671438" y="5603963"/>
            <a:ext cx="80153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altLang="ko-KR" sz="3600" dirty="0"/>
              <a:t>→ Oxygen deficiency occurs rapidly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380" y="517101"/>
            <a:ext cx="8920480" cy="1143000"/>
          </a:xfrm>
        </p:spPr>
        <p:txBody>
          <a:bodyPr>
            <a:normAutofit fontScale="90000"/>
          </a:bodyPr>
          <a:lstStyle/>
          <a:p>
            <a:r>
              <a:rPr dirty="0"/>
              <a:t>Limitations of Conventional Aeration 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060787"/>
            <a:ext cx="8763000" cy="4525963"/>
          </a:xfrm>
        </p:spPr>
        <p:txBody>
          <a:bodyPr/>
          <a:lstStyle/>
          <a:p>
            <a:pPr marL="0" indent="0">
              <a:buNone/>
            </a:pPr>
            <a:r>
              <a:rPr dirty="0"/>
              <a:t>• Air oxygen concentration: only 21%</a:t>
            </a:r>
          </a:p>
          <a:p>
            <a:pPr marL="0" indent="0">
              <a:buNone/>
            </a:pPr>
            <a:r>
              <a:rPr dirty="0"/>
              <a:t>• Dissolved oxygen decreases in high temperatures</a:t>
            </a:r>
          </a:p>
          <a:p>
            <a:pPr marL="0" indent="0">
              <a:buNone/>
            </a:pPr>
            <a:r>
              <a:rPr dirty="0"/>
              <a:t>• Ineffective under high stocking density</a:t>
            </a:r>
          </a:p>
          <a:p>
            <a:pPr marL="0" indent="0">
              <a:buNone/>
            </a:pPr>
            <a:r>
              <a:rPr dirty="0"/>
              <a:t>• Slow response to oxygen demand</a:t>
            </a:r>
          </a:p>
          <a:p>
            <a:pPr marL="0" indent="0">
              <a:buNone/>
            </a:pPr>
            <a:endParaRPr dirty="0"/>
          </a:p>
          <a:p>
            <a:pPr marL="0" indent="0">
              <a:buNone/>
            </a:pPr>
            <a:r>
              <a:rPr dirty="0"/>
              <a:t>→ Air supply ≠ Oxygen supply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Problems Caused by Oxygen Shortage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• Increased stress on live fish</a:t>
            </a:r>
          </a:p>
          <a:p>
            <a:pPr marL="0" indent="0">
              <a:buNone/>
            </a:pPr>
            <a:r>
              <a:rPr dirty="0"/>
              <a:t>• Reduced vitality and activity</a:t>
            </a:r>
          </a:p>
          <a:p>
            <a:pPr marL="0" indent="0">
              <a:buNone/>
            </a:pPr>
            <a:r>
              <a:rPr dirty="0"/>
              <a:t>• Color degradation</a:t>
            </a:r>
          </a:p>
          <a:p>
            <a:pPr marL="0" indent="0">
              <a:buNone/>
            </a:pPr>
            <a:r>
              <a:rPr dirty="0"/>
              <a:t>• High mortality during transport</a:t>
            </a:r>
          </a:p>
          <a:p>
            <a:pPr marL="0" indent="0">
              <a:buNone/>
            </a:pPr>
            <a:r>
              <a:rPr dirty="0"/>
              <a:t>• Economic loss at landing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27038"/>
            <a:ext cx="8229600" cy="1143000"/>
          </a:xfrm>
        </p:spPr>
        <p:txBody>
          <a:bodyPr>
            <a:normAutofit fontScale="90000"/>
          </a:bodyPr>
          <a:lstStyle/>
          <a:p>
            <a:r>
              <a:rPr dirty="0"/>
              <a:t>Why Oxygen Generators Are Necessary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2928" y="1630999"/>
            <a:ext cx="9265920" cy="4525963"/>
          </a:xfrm>
        </p:spPr>
        <p:txBody>
          <a:bodyPr/>
          <a:lstStyle/>
          <a:p>
            <a:pPr marL="0" indent="0">
              <a:buNone/>
            </a:pPr>
            <a:r>
              <a:rPr dirty="0"/>
              <a:t>• High-purity oxygen (90% or higher)</a:t>
            </a:r>
          </a:p>
          <a:p>
            <a:pPr marL="0" indent="0">
              <a:buNone/>
            </a:pPr>
            <a:r>
              <a:rPr dirty="0"/>
              <a:t>• Rapid increase of dissolved oxygen</a:t>
            </a:r>
          </a:p>
          <a:p>
            <a:pPr marL="0" indent="0">
              <a:buNone/>
            </a:pPr>
            <a:r>
              <a:rPr dirty="0"/>
              <a:t>• Stable oxygen supply regardless of temperature</a:t>
            </a:r>
          </a:p>
          <a:p>
            <a:pPr marL="0" indent="0">
              <a:buNone/>
            </a:pPr>
            <a:r>
              <a:rPr dirty="0"/>
              <a:t>• Effective for high-density tanks</a:t>
            </a:r>
          </a:p>
        </p:txBody>
      </p:sp>
    </p:spTree>
    <p:extLst>
      <p:ext uri="{BB962C8B-B14F-4D97-AF65-F5344CB8AC3E}">
        <p14:creationId xmlns:p14="http://schemas.microsoft.com/office/powerpoint/2010/main" val="1634912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/>
          <p:cNvSpPr/>
          <p:nvPr/>
        </p:nvSpPr>
        <p:spPr>
          <a:xfrm>
            <a:off x="121920" y="1582674"/>
            <a:ext cx="3840480" cy="5088636"/>
          </a:xfrm>
          <a:prstGeom prst="rect">
            <a:avLst/>
          </a:prstGeom>
          <a:solidFill>
            <a:srgbClr val="071828"/>
          </a:solidFill>
          <a:ln w="12700">
            <a:solidFill>
              <a:srgbClr val="07182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41960" y="1893570"/>
            <a:ext cx="345900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 dirty="0">
                <a:solidFill>
                  <a:srgbClr val="FFFFFF"/>
                </a:solidFill>
              </a:rPr>
              <a:t>PSA Oxygen Generator</a:t>
            </a:r>
            <a:endParaRPr lang="en-US" sz="2400" dirty="0"/>
          </a:p>
          <a:p>
            <a:r>
              <a:rPr lang="en-US" sz="2400" b="1" dirty="0">
                <a:solidFill>
                  <a:srgbClr val="FFFFFF"/>
                </a:solidFill>
              </a:rPr>
              <a:t>Technology Principles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41960" y="3036570"/>
            <a:ext cx="1371600" cy="45720"/>
          </a:xfrm>
          <a:prstGeom prst="rect">
            <a:avLst/>
          </a:prstGeom>
          <a:solidFill>
            <a:srgbClr val="32E0C4"/>
          </a:solidFill>
          <a:ln w="12700">
            <a:solidFill>
              <a:srgbClr val="32E0C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41960" y="3155442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00" i="1" dirty="0">
                <a:solidFill>
                  <a:srgbClr val="32E0C4"/>
                </a:solidFill>
              </a:rPr>
              <a:t>Pressure Swing Adsorption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441960" y="3630930"/>
            <a:ext cx="411480" cy="411480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41960" y="3649218"/>
            <a:ext cx="411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300" b="1" dirty="0">
                <a:solidFill>
                  <a:srgbClr val="FFFFFF"/>
                </a:solidFill>
              </a:rPr>
              <a:t>01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944880" y="3630930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dirty="0">
                <a:solidFill>
                  <a:srgbClr val="FFFFFF"/>
                </a:solidFill>
              </a:rPr>
              <a:t>Air Intake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944880" y="3905250"/>
            <a:ext cx="2834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dirty="0">
                <a:solidFill>
                  <a:srgbClr val="90AABB"/>
                </a:solidFill>
              </a:rPr>
              <a:t>Ambient air is compressed by a compressor and supplied to the adsorption tower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441960" y="4545330"/>
            <a:ext cx="411480" cy="411480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41960" y="4563618"/>
            <a:ext cx="411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300" b="1" dirty="0">
                <a:solidFill>
                  <a:srgbClr val="FFFFFF"/>
                </a:solidFill>
              </a:rPr>
              <a:t>02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944880" y="4545330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dirty="0">
                <a:solidFill>
                  <a:srgbClr val="FFFFFF"/>
                </a:solidFill>
              </a:rPr>
              <a:t>Nitrogen Adsorption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944880" y="4819650"/>
            <a:ext cx="2834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dirty="0">
                <a:solidFill>
                  <a:srgbClr val="90AABB"/>
                </a:solidFill>
              </a:rPr>
              <a:t>High-performance zeolite molecular sieve selectively adsorbs and removes nitrogen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441960" y="5459730"/>
            <a:ext cx="411480" cy="411480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41960" y="5478018"/>
            <a:ext cx="411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300" b="1" dirty="0">
                <a:solidFill>
                  <a:srgbClr val="FFFFFF"/>
                </a:solidFill>
              </a:rPr>
              <a:t>03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944880" y="5459730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dirty="0">
                <a:solidFill>
                  <a:srgbClr val="FFFFFF"/>
                </a:solidFill>
              </a:rPr>
              <a:t>Oxygen Extraction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944880" y="5734050"/>
            <a:ext cx="2834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dirty="0">
                <a:solidFill>
                  <a:srgbClr val="90AABB"/>
                </a:solidFill>
              </a:rPr>
              <a:t>Continuously generates and supplies high-purity oxygen at 90~93% purity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4236720" y="1553210"/>
            <a:ext cx="4754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/>
              <a:t>Key Performance Indicators</a:t>
            </a:r>
          </a:p>
        </p:txBody>
      </p:sp>
      <p:sp>
        <p:nvSpPr>
          <p:cNvPr id="20" name="Shape 18"/>
          <p:cNvSpPr/>
          <p:nvPr/>
        </p:nvSpPr>
        <p:spPr>
          <a:xfrm>
            <a:off x="4236720" y="2193290"/>
            <a:ext cx="2240280" cy="1234440"/>
          </a:xfrm>
          <a:prstGeom prst="rect">
            <a:avLst/>
          </a:prstGeom>
          <a:solidFill>
            <a:srgbClr val="0D2D45"/>
          </a:solidFill>
          <a:ln w="19050">
            <a:solidFill>
              <a:srgbClr val="32E0C4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4236720" y="2193290"/>
            <a:ext cx="2240280" cy="54864"/>
          </a:xfrm>
          <a:prstGeom prst="rect">
            <a:avLst/>
          </a:prstGeom>
          <a:solidFill>
            <a:srgbClr val="32E0C4"/>
          </a:solidFill>
          <a:ln w="12700">
            <a:solidFill>
              <a:srgbClr val="32E0C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373880" y="2284730"/>
            <a:ext cx="1965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dirty="0">
                <a:solidFill>
                  <a:srgbClr val="32E0C4"/>
                </a:solidFill>
              </a:rPr>
              <a:t>Oxygen Purity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4373880" y="2540762"/>
            <a:ext cx="1965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 dirty="0">
                <a:solidFill>
                  <a:srgbClr val="FFFFFF"/>
                </a:solidFill>
              </a:rPr>
              <a:t>90</a:t>
            </a:r>
            <a:r>
              <a:rPr lang="en-US" altLang="ko-KR" sz="2400" b="1" dirty="0">
                <a:solidFill>
                  <a:srgbClr val="FFFFFF"/>
                </a:solidFill>
              </a:rPr>
              <a:t>±</a:t>
            </a:r>
            <a:r>
              <a:rPr lang="en-US" sz="2400" b="1" dirty="0">
                <a:solidFill>
                  <a:srgbClr val="FFFFFF"/>
                </a:solidFill>
              </a:rPr>
              <a:t>3%</a:t>
            </a:r>
            <a:endParaRPr lang="en-US" sz="2400" dirty="0"/>
          </a:p>
        </p:txBody>
      </p:sp>
      <p:sp>
        <p:nvSpPr>
          <p:cNvPr id="24" name="Text 22"/>
          <p:cNvSpPr/>
          <p:nvPr/>
        </p:nvSpPr>
        <p:spPr>
          <a:xfrm>
            <a:off x="4373880" y="3061970"/>
            <a:ext cx="1965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dirty="0">
                <a:solidFill>
                  <a:srgbClr val="7A9AB5"/>
                </a:solidFill>
              </a:rPr>
              <a:t>Sustained Stability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6659880" y="2193290"/>
            <a:ext cx="2240280" cy="1234440"/>
          </a:xfrm>
          <a:prstGeom prst="rect">
            <a:avLst/>
          </a:prstGeom>
          <a:solidFill>
            <a:srgbClr val="0D2D45"/>
          </a:solidFill>
          <a:ln w="19050">
            <a:solidFill>
              <a:srgbClr val="14A085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6659880" y="2193290"/>
            <a:ext cx="2240280" cy="54864"/>
          </a:xfrm>
          <a:prstGeom prst="rect">
            <a:avLst/>
          </a:prstGeom>
          <a:solidFill>
            <a:srgbClr val="14A085"/>
          </a:solidFill>
          <a:ln w="12700">
            <a:solidFill>
              <a:srgbClr val="14A085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786880" y="2264410"/>
            <a:ext cx="1965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dirty="0">
                <a:solidFill>
                  <a:srgbClr val="14A085"/>
                </a:solidFill>
              </a:rPr>
              <a:t>24 Hours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797040" y="2540762"/>
            <a:ext cx="1965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 dirty="0">
                <a:solidFill>
                  <a:srgbClr val="FFFFFF"/>
                </a:solidFill>
              </a:rPr>
              <a:t>Continuous Operation</a:t>
            </a:r>
            <a:endParaRPr lang="en-US" sz="2400" dirty="0"/>
          </a:p>
        </p:txBody>
      </p:sp>
      <p:sp>
        <p:nvSpPr>
          <p:cNvPr id="29" name="Text 27"/>
          <p:cNvSpPr/>
          <p:nvPr/>
        </p:nvSpPr>
        <p:spPr>
          <a:xfrm>
            <a:off x="6797040" y="3061970"/>
            <a:ext cx="1965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dirty="0">
                <a:solidFill>
                  <a:srgbClr val="7A9AB5"/>
                </a:solidFill>
              </a:rPr>
              <a:t>Uninterrupted Supply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4236720" y="3610610"/>
            <a:ext cx="2240280" cy="1234440"/>
          </a:xfrm>
          <a:prstGeom prst="rect">
            <a:avLst/>
          </a:prstGeom>
          <a:solidFill>
            <a:srgbClr val="0D2D45"/>
          </a:solidFill>
          <a:ln w="19050">
            <a:solidFill>
              <a:srgbClr val="0D7377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4236720" y="3610610"/>
            <a:ext cx="2240280" cy="54864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373880" y="3702050"/>
            <a:ext cx="1965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dirty="0">
                <a:solidFill>
                  <a:srgbClr val="0D7377"/>
                </a:solidFill>
              </a:rPr>
              <a:t>Instant Start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4373880" y="3958082"/>
            <a:ext cx="1965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 dirty="0">
                <a:solidFill>
                  <a:srgbClr val="FFFFFF"/>
                </a:solidFill>
              </a:rPr>
              <a:t>Switch ON</a:t>
            </a:r>
            <a:endParaRPr lang="en-US" sz="2400" dirty="0"/>
          </a:p>
        </p:txBody>
      </p:sp>
      <p:sp>
        <p:nvSpPr>
          <p:cNvPr id="34" name="Text 32"/>
          <p:cNvSpPr/>
          <p:nvPr/>
        </p:nvSpPr>
        <p:spPr>
          <a:xfrm>
            <a:off x="4373880" y="4479290"/>
            <a:ext cx="1965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dirty="0">
                <a:solidFill>
                  <a:srgbClr val="7A9AB5"/>
                </a:solidFill>
              </a:rPr>
              <a:t>No Preparation Required</a:t>
            </a:r>
            <a:endParaRPr lang="en-US" sz="1000" dirty="0"/>
          </a:p>
        </p:txBody>
      </p:sp>
      <p:sp>
        <p:nvSpPr>
          <p:cNvPr id="35" name="Shape 33"/>
          <p:cNvSpPr/>
          <p:nvPr/>
        </p:nvSpPr>
        <p:spPr>
          <a:xfrm>
            <a:off x="6659880" y="3610610"/>
            <a:ext cx="2240280" cy="1234440"/>
          </a:xfrm>
          <a:prstGeom prst="rect">
            <a:avLst/>
          </a:prstGeom>
          <a:solidFill>
            <a:srgbClr val="0D2D45"/>
          </a:solidFill>
          <a:ln w="19050">
            <a:solidFill>
              <a:srgbClr val="D4A017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6659880" y="3610610"/>
            <a:ext cx="2240280" cy="54864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6797040" y="3702050"/>
            <a:ext cx="1965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dirty="0">
                <a:solidFill>
                  <a:srgbClr val="D4A017"/>
                </a:solidFill>
              </a:rPr>
              <a:t>Cost Savings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6797040" y="3958082"/>
            <a:ext cx="1965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 dirty="0">
                <a:solidFill>
                  <a:srgbClr val="FFFFFF"/>
                </a:solidFill>
              </a:rPr>
              <a:t>75%</a:t>
            </a:r>
            <a:endParaRPr lang="en-US" sz="2400" dirty="0"/>
          </a:p>
        </p:txBody>
      </p:sp>
      <p:sp>
        <p:nvSpPr>
          <p:cNvPr id="39" name="Text 37"/>
          <p:cNvSpPr/>
          <p:nvPr/>
        </p:nvSpPr>
        <p:spPr>
          <a:xfrm>
            <a:off x="6797040" y="4479290"/>
            <a:ext cx="1965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dirty="0">
                <a:solidFill>
                  <a:srgbClr val="7A9AB5"/>
                </a:solidFill>
              </a:rPr>
              <a:t>vs. Oxygen Cylinders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4236720" y="5073650"/>
            <a:ext cx="4754880" cy="1489710"/>
          </a:xfrm>
          <a:prstGeom prst="rect">
            <a:avLst/>
          </a:prstGeom>
          <a:solidFill>
            <a:srgbClr val="0D7377">
              <a:alpha val="20000"/>
            </a:srgbClr>
          </a:solidFill>
          <a:ln w="12700">
            <a:solidFill>
              <a:srgbClr val="0D7377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4373880" y="5146802"/>
            <a:ext cx="4480560" cy="1344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dirty="0"/>
              <a:t>High-performance adsorbent (zeolite) adsorbs large amounts of nitrogen through its vast pore structure, selectively extracting only oxygen from the air. Simply powering on the unit delivers stable, high-purity oxygen immediately — an optimized solution for live fish transport vessels.</a:t>
            </a:r>
          </a:p>
        </p:txBody>
      </p:sp>
      <p:sp>
        <p:nvSpPr>
          <p:cNvPr id="42" name="Title 1">
            <a:extLst>
              <a:ext uri="{FF2B5EF4-FFF2-40B4-BE49-F238E27FC236}">
                <a16:creationId xmlns:a16="http://schemas.microsoft.com/office/drawing/2014/main" id="{8DCBD6E6-A11E-401C-BD8B-D7EDBE0FB088}"/>
              </a:ext>
            </a:extLst>
          </p:cNvPr>
          <p:cNvSpPr txBox="1">
            <a:spLocks/>
          </p:cNvSpPr>
          <p:nvPr/>
        </p:nvSpPr>
        <p:spPr>
          <a:xfrm>
            <a:off x="172720" y="426466"/>
            <a:ext cx="8747760" cy="11430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/>
              <a:t>What is O2MOS PSA Oxygen Generator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3552"/>
            <a:ext cx="8229600" cy="1055077"/>
          </a:xfrm>
        </p:spPr>
        <p:txBody>
          <a:bodyPr/>
          <a:lstStyle/>
          <a:p>
            <a:r>
              <a:rPr lang="en-US" dirty="0"/>
              <a:t>Line-up | </a:t>
            </a:r>
            <a:r>
              <a:rPr dirty="0"/>
              <a:t>Product &amp; Power Options</a:t>
            </a:r>
          </a:p>
        </p:txBody>
      </p:sp>
      <p:graphicFrame>
        <p:nvGraphicFramePr>
          <p:cNvPr id="6" name="표 16">
            <a:extLst>
              <a:ext uri="{FF2B5EF4-FFF2-40B4-BE49-F238E27FC236}">
                <a16:creationId xmlns:a16="http://schemas.microsoft.com/office/drawing/2014/main" id="{8596DA66-0A6C-4EA7-9F22-1E728C2CC3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183757"/>
              </p:ext>
            </p:extLst>
          </p:nvPr>
        </p:nvGraphicFramePr>
        <p:xfrm>
          <a:off x="84406" y="1711902"/>
          <a:ext cx="8881404" cy="45725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5071">
                  <a:extLst>
                    <a:ext uri="{9D8B030D-6E8A-4147-A177-3AD203B41FA5}">
                      <a16:colId xmlns:a16="http://schemas.microsoft.com/office/drawing/2014/main" val="3715443456"/>
                    </a:ext>
                  </a:extLst>
                </a:gridCol>
                <a:gridCol w="2391508">
                  <a:extLst>
                    <a:ext uri="{9D8B030D-6E8A-4147-A177-3AD203B41FA5}">
                      <a16:colId xmlns:a16="http://schemas.microsoft.com/office/drawing/2014/main" val="3843986367"/>
                    </a:ext>
                  </a:extLst>
                </a:gridCol>
                <a:gridCol w="2269588">
                  <a:extLst>
                    <a:ext uri="{9D8B030D-6E8A-4147-A177-3AD203B41FA5}">
                      <a16:colId xmlns:a16="http://schemas.microsoft.com/office/drawing/2014/main" val="2265202109"/>
                    </a:ext>
                  </a:extLst>
                </a:gridCol>
                <a:gridCol w="2335237">
                  <a:extLst>
                    <a:ext uri="{9D8B030D-6E8A-4147-A177-3AD203B41FA5}">
                      <a16:colId xmlns:a16="http://schemas.microsoft.com/office/drawing/2014/main" val="3261724988"/>
                    </a:ext>
                  </a:extLst>
                </a:gridCol>
              </a:tblGrid>
              <a:tr h="511259">
                <a:tc>
                  <a:txBody>
                    <a:bodyPr/>
                    <a:lstStyle/>
                    <a:p>
                      <a:pPr marL="0" lvl="2" algn="ctr" defTabSz="495285" rtl="0" eaLnBrk="1" latinLnBrk="1" hangingPunct="1"/>
                      <a:r>
                        <a:rPr lang="en-US" altLang="ko-KR" sz="1800" b="1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Performance</a:t>
                      </a:r>
                      <a:endParaRPr lang="ko-KR" altLang="en-US" sz="1800" b="1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555" marR="76555" marT="38278" marB="38278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3LPM@90%</a:t>
                      </a:r>
                      <a:endParaRPr lang="ko-KR" altLang="en-US" sz="1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555" marR="76555" marT="38278" marB="38278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7LPM@90%</a:t>
                      </a:r>
                      <a:endParaRPr lang="ko-KR" altLang="en-US" sz="1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555" marR="76555" marT="38278" marB="38278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2935" marR="82935" marT="41468" marB="41468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8889277"/>
                  </a:ext>
                </a:extLst>
              </a:tr>
              <a:tr h="241630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 POWER</a:t>
                      </a:r>
                    </a:p>
                  </a:txBody>
                  <a:tcPr marL="76555" marR="76555" marT="38278" marB="38278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/>
                    </a:p>
                  </a:txBody>
                  <a:tcPr marL="76555" marR="76555" marT="38278" marB="3827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 marL="76555" marR="76555" marT="38278" marB="3827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 marL="76555" marR="76555" marT="38278" marB="38278"/>
                </a:tc>
                <a:extLst>
                  <a:ext uri="{0D108BD9-81ED-4DB2-BD59-A6C34878D82A}">
                    <a16:rowId xmlns:a16="http://schemas.microsoft.com/office/drawing/2014/main" val="1982613678"/>
                  </a:ext>
                </a:extLst>
              </a:tr>
              <a:tr h="164498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DC POWER</a:t>
                      </a:r>
                    </a:p>
                    <a:p>
                      <a:pPr algn="ctr" latinLnBrk="1"/>
                      <a:r>
                        <a:rPr lang="en-US" altLang="ko-KR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(DC12V</a:t>
                      </a:r>
                      <a:r>
                        <a:rPr lang="ko-KR" altLang="en-U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ko-KR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or24V)</a:t>
                      </a:r>
                    </a:p>
                  </a:txBody>
                  <a:tcPr marL="76555" marR="76555" marT="38278" marB="38278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 marL="76555" marR="76555" marT="38278" marB="38278"/>
                </a:tc>
                <a:tc gridSpan="2"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 marL="76555" marR="76555" marT="38278" marB="3827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500" dirty="0"/>
                    </a:p>
                  </a:txBody>
                  <a:tcPr marL="82935" marR="82935" marT="41468" marB="41468"/>
                </a:tc>
                <a:extLst>
                  <a:ext uri="{0D108BD9-81ED-4DB2-BD59-A6C34878D82A}">
                    <a16:rowId xmlns:a16="http://schemas.microsoft.com/office/drawing/2014/main" val="2080090838"/>
                  </a:ext>
                </a:extLst>
              </a:tr>
            </a:tbl>
          </a:graphicData>
        </a:graphic>
      </p:graphicFrame>
      <p:pic>
        <p:nvPicPr>
          <p:cNvPr id="7" name="그림 6">
            <a:extLst>
              <a:ext uri="{FF2B5EF4-FFF2-40B4-BE49-F238E27FC236}">
                <a16:creationId xmlns:a16="http://schemas.microsoft.com/office/drawing/2014/main" id="{F0E84204-EE5A-482E-88CE-F6F11A7CF3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3273" y="2336794"/>
            <a:ext cx="1491282" cy="2235175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32D82576-D250-4921-B304-B041043E1C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0162" y="2561241"/>
            <a:ext cx="965382" cy="1735518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3AE7C58-77EA-40C4-AA33-C6E8F44779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5790" y="2315617"/>
            <a:ext cx="1485671" cy="2226766"/>
          </a:xfrm>
          <a:prstGeom prst="rect">
            <a:avLst/>
          </a:prstGeom>
        </p:spPr>
      </p:pic>
      <p:pic>
        <p:nvPicPr>
          <p:cNvPr id="10" name="그림 9" descr="텍스트, 벽, 실내, 기기이(가) 표시된 사진&#10;&#10;자동 생성된 설명">
            <a:extLst>
              <a:ext uri="{FF2B5EF4-FFF2-40B4-BE49-F238E27FC236}">
                <a16:creationId xmlns:a16="http://schemas.microsoft.com/office/drawing/2014/main" id="{A53C19AA-13BE-4B8D-8687-5AB02F6D9CE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38" t="10101" r="22974" b="5051"/>
          <a:stretch/>
        </p:blipFill>
        <p:spPr>
          <a:xfrm>
            <a:off x="2379268" y="4846973"/>
            <a:ext cx="1507169" cy="125214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6479131-11AC-4D46-915F-D354CBEFDD42}"/>
              </a:ext>
            </a:extLst>
          </p:cNvPr>
          <p:cNvSpPr txBox="1"/>
          <p:nvPr/>
        </p:nvSpPr>
        <p:spPr>
          <a:xfrm>
            <a:off x="6986784" y="3563052"/>
            <a:ext cx="994183" cy="4047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15" dirty="0">
                <a:solidFill>
                  <a:schemeClr val="tx2"/>
                </a:solidFill>
                <a:highlight>
                  <a:srgbClr val="FFFF00"/>
                </a:highlight>
              </a:rPr>
              <a:t>Smart Model</a:t>
            </a:r>
          </a:p>
          <a:p>
            <a:r>
              <a:rPr lang="en-US" altLang="ko-KR" sz="1015" dirty="0">
                <a:solidFill>
                  <a:schemeClr val="tx2"/>
                </a:solidFill>
                <a:highlight>
                  <a:srgbClr val="FFFF00"/>
                </a:highlight>
              </a:rPr>
              <a:t>Internet Access</a:t>
            </a:r>
            <a:endParaRPr lang="ko-KR" altLang="en-US" sz="1015" dirty="0">
              <a:solidFill>
                <a:schemeClr val="tx2"/>
              </a:solidFill>
              <a:highlight>
                <a:srgbClr val="FFFF00"/>
              </a:highlight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ECE12BCE-1A58-4E9F-9B54-CC325EA0FD5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2840" t="9796" r="7602"/>
          <a:stretch/>
        </p:blipFill>
        <p:spPr>
          <a:xfrm>
            <a:off x="5677428" y="4756914"/>
            <a:ext cx="2005738" cy="154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5905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6CFC5EA4-5B30-475D-A7ED-A57E39BF47A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840" r="7602"/>
          <a:stretch/>
        </p:blipFill>
        <p:spPr>
          <a:xfrm>
            <a:off x="2215342" y="2126236"/>
            <a:ext cx="2520194" cy="2154283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0E4075A6-6766-446F-B9FA-3585502167C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348" t="29520" r="34681" b="22406"/>
          <a:stretch/>
        </p:blipFill>
        <p:spPr>
          <a:xfrm>
            <a:off x="628050" y="2588235"/>
            <a:ext cx="1032309" cy="866002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A4D38765-3BE8-4400-92D1-A76916BE683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271" t="33558" r="11093" b="22663"/>
          <a:stretch/>
        </p:blipFill>
        <p:spPr>
          <a:xfrm>
            <a:off x="2802896" y="4653692"/>
            <a:ext cx="1300504" cy="511904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68BDFB45-5A3B-4946-95D2-57BB15044D5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363" t="33751" r="12820" b="33174"/>
          <a:stretch/>
        </p:blipFill>
        <p:spPr>
          <a:xfrm rot="5400000">
            <a:off x="5893678" y="4893067"/>
            <a:ext cx="901787" cy="250496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B12E74D2-06C2-4960-94FE-BF926DBDB48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363" t="33751" r="12820" b="33174"/>
          <a:stretch/>
        </p:blipFill>
        <p:spPr>
          <a:xfrm rot="5400000">
            <a:off x="6144174" y="4893067"/>
            <a:ext cx="901787" cy="250496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6F1E2E5A-2223-45D2-A5EA-B87060515A9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363" t="33751" r="12820" b="33174"/>
          <a:stretch/>
        </p:blipFill>
        <p:spPr>
          <a:xfrm rot="5400000">
            <a:off x="6394670" y="4893067"/>
            <a:ext cx="901787" cy="250496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389E7E6D-B44D-4E01-8638-51B106F6EAA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363" t="33751" r="12820" b="33174"/>
          <a:stretch/>
        </p:blipFill>
        <p:spPr>
          <a:xfrm rot="5400000">
            <a:off x="6645167" y="4893067"/>
            <a:ext cx="901787" cy="250496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2AE1823A-004A-4A63-B235-93B1DB2105A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363" t="33751" r="12820" b="33174"/>
          <a:stretch/>
        </p:blipFill>
        <p:spPr>
          <a:xfrm rot="5400000">
            <a:off x="6895663" y="4893067"/>
            <a:ext cx="901787" cy="250496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280AC764-FD96-42F4-9175-52F9B2EE87C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363" t="33751" r="12820" b="33174"/>
          <a:stretch/>
        </p:blipFill>
        <p:spPr>
          <a:xfrm rot="5400000">
            <a:off x="7146160" y="4893067"/>
            <a:ext cx="901787" cy="250496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76177E78-48FB-4070-A83F-52808C1C7CE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363" t="33751" r="12820" b="33174"/>
          <a:stretch/>
        </p:blipFill>
        <p:spPr>
          <a:xfrm rot="5400000">
            <a:off x="7396656" y="4893067"/>
            <a:ext cx="901787" cy="250496"/>
          </a:xfrm>
          <a:prstGeom prst="rect">
            <a:avLst/>
          </a:prstGeom>
        </p:spPr>
      </p:pic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43EFDECA-DF3A-450C-A5DD-6A77AEC1ADAF}"/>
              </a:ext>
            </a:extLst>
          </p:cNvPr>
          <p:cNvCxnSpPr>
            <a:cxnSpLocks/>
          </p:cNvCxnSpPr>
          <p:nvPr/>
        </p:nvCxnSpPr>
        <p:spPr>
          <a:xfrm flipH="1">
            <a:off x="4345886" y="4312750"/>
            <a:ext cx="8010" cy="155656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F4FF98D4-2FD1-450E-8315-C7FDE58C1F63}"/>
              </a:ext>
            </a:extLst>
          </p:cNvPr>
          <p:cNvCxnSpPr>
            <a:cxnSpLocks/>
            <a:endCxn id="7" idx="3"/>
          </p:cNvCxnSpPr>
          <p:nvPr/>
        </p:nvCxnSpPr>
        <p:spPr>
          <a:xfrm flipH="1">
            <a:off x="4103399" y="4909644"/>
            <a:ext cx="24248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2753AA34-A796-48FE-800C-41B81907D4F2}"/>
              </a:ext>
            </a:extLst>
          </p:cNvPr>
          <p:cNvCxnSpPr/>
          <p:nvPr/>
        </p:nvCxnSpPr>
        <p:spPr>
          <a:xfrm>
            <a:off x="1736781" y="3127883"/>
            <a:ext cx="363901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2E05E01B-83D9-47DC-A868-A9E6AC801D64}"/>
              </a:ext>
            </a:extLst>
          </p:cNvPr>
          <p:cNvSpPr txBox="1"/>
          <p:nvPr/>
        </p:nvSpPr>
        <p:spPr>
          <a:xfrm>
            <a:off x="6402236" y="5469208"/>
            <a:ext cx="13924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/>
              <a:t>5. Air Stone</a:t>
            </a:r>
            <a:endParaRPr lang="ko-KR" altLang="en-US" sz="2000" dirty="0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0857D646-65EC-4A97-89DB-7F5D7B8174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02896" y="5469209"/>
            <a:ext cx="1257827" cy="901783"/>
          </a:xfrm>
          <a:prstGeom prst="rect">
            <a:avLst/>
          </a:prstGeom>
        </p:spPr>
      </p:pic>
      <p:cxnSp>
        <p:nvCxnSpPr>
          <p:cNvPr id="16" name="직선 연결선 15">
            <a:extLst>
              <a:ext uri="{FF2B5EF4-FFF2-40B4-BE49-F238E27FC236}">
                <a16:creationId xmlns:a16="http://schemas.microsoft.com/office/drawing/2014/main" id="{87365F08-C1F2-4B48-A950-2B6CF0338E3A}"/>
              </a:ext>
            </a:extLst>
          </p:cNvPr>
          <p:cNvCxnSpPr>
            <a:cxnSpLocks/>
          </p:cNvCxnSpPr>
          <p:nvPr/>
        </p:nvCxnSpPr>
        <p:spPr>
          <a:xfrm flipH="1">
            <a:off x="4059769" y="5827847"/>
            <a:ext cx="28329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DB11884B-0457-41C9-B878-429EDBB3EFF2}"/>
              </a:ext>
            </a:extLst>
          </p:cNvPr>
          <p:cNvSpPr txBox="1"/>
          <p:nvPr/>
        </p:nvSpPr>
        <p:spPr>
          <a:xfrm>
            <a:off x="521578" y="3591094"/>
            <a:ext cx="17371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3. Monitoring</a:t>
            </a:r>
          </a:p>
          <a:p>
            <a:r>
              <a:rPr lang="en-US" altLang="ko-KR" sz="2000" dirty="0"/>
              <a:t>(Option)</a:t>
            </a:r>
            <a:endParaRPr lang="ko-KR" altLang="en-US" sz="20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CD4CD59-655D-4F18-B6AC-4E7535AA4D7C}"/>
              </a:ext>
            </a:extLst>
          </p:cNvPr>
          <p:cNvSpPr txBox="1"/>
          <p:nvPr/>
        </p:nvSpPr>
        <p:spPr>
          <a:xfrm>
            <a:off x="2309572" y="4256072"/>
            <a:ext cx="20334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2. Power Supplier</a:t>
            </a:r>
            <a:endParaRPr lang="ko-KR" altLang="en-US" sz="20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7891FE4-BE09-4E73-A47B-180375CCAF0B}"/>
              </a:ext>
            </a:extLst>
          </p:cNvPr>
          <p:cNvSpPr txBox="1"/>
          <p:nvPr/>
        </p:nvSpPr>
        <p:spPr>
          <a:xfrm>
            <a:off x="6112374" y="2178374"/>
            <a:ext cx="17717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4. Flow Meter</a:t>
            </a:r>
            <a:endParaRPr lang="ko-KR" altLang="en-US" sz="20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1E81B1C-7DDC-41EC-80CD-8FB02B4C4F68}"/>
              </a:ext>
            </a:extLst>
          </p:cNvPr>
          <p:cNvSpPr txBox="1"/>
          <p:nvPr/>
        </p:nvSpPr>
        <p:spPr>
          <a:xfrm>
            <a:off x="1605068" y="1906386"/>
            <a:ext cx="4208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1. PSA Oxygen Generator w/ DC Power</a:t>
            </a:r>
            <a:endParaRPr lang="ko-KR" altLang="en-US" sz="2000" dirty="0"/>
          </a:p>
        </p:txBody>
      </p:sp>
      <p:sp>
        <p:nvSpPr>
          <p:cNvPr id="58" name="Title 1">
            <a:extLst>
              <a:ext uri="{FF2B5EF4-FFF2-40B4-BE49-F238E27FC236}">
                <a16:creationId xmlns:a16="http://schemas.microsoft.com/office/drawing/2014/main" id="{41FF31D2-C131-4482-BD81-EAE198FA6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2703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/>
              <a:t>Basic System Configurations</a:t>
            </a:r>
            <a:endParaRPr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BEAFAAF-B150-4F2B-98C5-B7BCE3D72083}"/>
              </a:ext>
            </a:extLst>
          </p:cNvPr>
          <p:cNvSpPr txBox="1"/>
          <p:nvPr/>
        </p:nvSpPr>
        <p:spPr>
          <a:xfrm>
            <a:off x="2650496" y="6386371"/>
            <a:ext cx="14061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/>
              <a:t>DC12V or DC24V</a:t>
            </a:r>
            <a:endParaRPr lang="ko-KR" altLang="en-US" sz="1400" dirty="0"/>
          </a:p>
        </p:txBody>
      </p:sp>
      <p:sp>
        <p:nvSpPr>
          <p:cNvPr id="3" name="화살표: 오른쪽 2">
            <a:extLst>
              <a:ext uri="{FF2B5EF4-FFF2-40B4-BE49-F238E27FC236}">
                <a16:creationId xmlns:a16="http://schemas.microsoft.com/office/drawing/2014/main" id="{0682EFD1-3231-470B-99B9-7115361D0E98}"/>
              </a:ext>
            </a:extLst>
          </p:cNvPr>
          <p:cNvSpPr/>
          <p:nvPr/>
        </p:nvSpPr>
        <p:spPr>
          <a:xfrm rot="5400000">
            <a:off x="6767420" y="3687160"/>
            <a:ext cx="568080" cy="79234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화살표: 오른쪽 58">
            <a:extLst>
              <a:ext uri="{FF2B5EF4-FFF2-40B4-BE49-F238E27FC236}">
                <a16:creationId xmlns:a16="http://schemas.microsoft.com/office/drawing/2014/main" id="{4C0745DD-4AAB-413E-BF8E-A95223703C35}"/>
              </a:ext>
            </a:extLst>
          </p:cNvPr>
          <p:cNvSpPr/>
          <p:nvPr/>
        </p:nvSpPr>
        <p:spPr>
          <a:xfrm>
            <a:off x="5110701" y="2916957"/>
            <a:ext cx="568080" cy="79234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2" name="그림 31">
            <a:extLst>
              <a:ext uri="{FF2B5EF4-FFF2-40B4-BE49-F238E27FC236}">
                <a16:creationId xmlns:a16="http://schemas.microsoft.com/office/drawing/2014/main" id="{00000000-0008-0000-0000-00000600000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9857" y="2578484"/>
            <a:ext cx="1664811" cy="111975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3D66C1F1-E400-4D43-8DFD-3E69556FA1FE}"/>
              </a:ext>
            </a:extLst>
          </p:cNvPr>
          <p:cNvSpPr txBox="1"/>
          <p:nvPr/>
        </p:nvSpPr>
        <p:spPr>
          <a:xfrm>
            <a:off x="2610982" y="5111281"/>
            <a:ext cx="15904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/>
              <a:t>AC to DC Converter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4729024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38B02123-D84B-4C9A-8FBB-6545EBC28E4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132" b="12165"/>
          <a:stretch/>
        </p:blipFill>
        <p:spPr>
          <a:xfrm>
            <a:off x="14308" y="809368"/>
            <a:ext cx="9144000" cy="4780286"/>
          </a:xfrm>
          <a:prstGeom prst="rect">
            <a:avLst/>
          </a:prstGeom>
        </p:spPr>
      </p:pic>
      <p:grpSp>
        <p:nvGrpSpPr>
          <p:cNvPr id="12" name="그룹 11">
            <a:extLst>
              <a:ext uri="{FF2B5EF4-FFF2-40B4-BE49-F238E27FC236}">
                <a16:creationId xmlns:a16="http://schemas.microsoft.com/office/drawing/2014/main" id="{252CFF7A-A92E-4000-9310-CACB6F65BCD1}"/>
              </a:ext>
            </a:extLst>
          </p:cNvPr>
          <p:cNvGrpSpPr/>
          <p:nvPr/>
        </p:nvGrpSpPr>
        <p:grpSpPr>
          <a:xfrm>
            <a:off x="14308" y="4312101"/>
            <a:ext cx="9144000" cy="2465710"/>
            <a:chOff x="604854" y="4681705"/>
            <a:chExt cx="7396601" cy="1899417"/>
          </a:xfrm>
        </p:grpSpPr>
        <p:pic>
          <p:nvPicPr>
            <p:cNvPr id="4" name="그림 3">
              <a:extLst>
                <a:ext uri="{FF2B5EF4-FFF2-40B4-BE49-F238E27FC236}">
                  <a16:creationId xmlns:a16="http://schemas.microsoft.com/office/drawing/2014/main" id="{1C700464-0E16-4AA7-8A90-166ECF2BCC4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4854" y="4681706"/>
              <a:ext cx="2532554" cy="1899416"/>
            </a:xfrm>
            <a:prstGeom prst="rect">
              <a:avLst/>
            </a:prstGeom>
          </p:spPr>
        </p:pic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827F8D96-3E5F-4073-A146-1FCCEAC98AC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160444" y="4681705"/>
              <a:ext cx="2532552" cy="1899415"/>
            </a:xfrm>
            <a:prstGeom prst="rect">
              <a:avLst/>
            </a:prstGeom>
          </p:spPr>
        </p:pic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4126A837-F990-47BA-B7C0-A9D58769BBF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575808" y="4681706"/>
              <a:ext cx="2425647" cy="1899415"/>
            </a:xfrm>
            <a:prstGeom prst="rect">
              <a:avLst/>
            </a:prstGeom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6A35CB06-0EE6-4761-B110-E70C9A5D5BAA}"/>
              </a:ext>
            </a:extLst>
          </p:cNvPr>
          <p:cNvSpPr txBox="1"/>
          <p:nvPr/>
        </p:nvSpPr>
        <p:spPr>
          <a:xfrm>
            <a:off x="493094" y="6191677"/>
            <a:ext cx="27533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highlight>
                  <a:srgbClr val="000000"/>
                </a:highlight>
              </a:rPr>
              <a:t>PSA Oxygen Generator</a:t>
            </a:r>
          </a:p>
          <a:p>
            <a:r>
              <a:rPr lang="en-US" altLang="ko-KR" sz="2000" dirty="0">
                <a:solidFill>
                  <a:schemeClr val="bg1"/>
                </a:solidFill>
                <a:highlight>
                  <a:srgbClr val="000000"/>
                </a:highlight>
              </a:rPr>
              <a:t>O2MOS-3LPM</a:t>
            </a:r>
            <a:endParaRPr lang="ko-KR" altLang="en-US" sz="2000" dirty="0">
              <a:solidFill>
                <a:schemeClr val="bg1"/>
              </a:solidFill>
              <a:highlight>
                <a:srgbClr val="000000"/>
              </a:highlight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4491599-AC7E-4A49-B34E-4D4AD4B5850C}"/>
              </a:ext>
            </a:extLst>
          </p:cNvPr>
          <p:cNvSpPr txBox="1"/>
          <p:nvPr/>
        </p:nvSpPr>
        <p:spPr>
          <a:xfrm>
            <a:off x="3974760" y="6394370"/>
            <a:ext cx="17717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highlight>
                  <a:srgbClr val="000000"/>
                </a:highlight>
              </a:rPr>
              <a:t>Flow Meter</a:t>
            </a:r>
            <a:endParaRPr lang="ko-KR" altLang="en-US" sz="2000" dirty="0">
              <a:solidFill>
                <a:schemeClr val="bg1"/>
              </a:solidFill>
              <a:highlight>
                <a:srgbClr val="000000"/>
              </a:highlight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D03CB15-3094-4178-8719-54B7A7D33E6A}"/>
              </a:ext>
            </a:extLst>
          </p:cNvPr>
          <p:cNvSpPr txBox="1"/>
          <p:nvPr/>
        </p:nvSpPr>
        <p:spPr>
          <a:xfrm>
            <a:off x="7357956" y="6417250"/>
            <a:ext cx="17717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highlight>
                  <a:srgbClr val="000000"/>
                </a:highlight>
              </a:rPr>
              <a:t>Air</a:t>
            </a:r>
            <a:r>
              <a:rPr lang="ko-KR" altLang="en-US" sz="2000" dirty="0">
                <a:solidFill>
                  <a:schemeClr val="bg1"/>
                </a:solidFill>
                <a:highlight>
                  <a:srgbClr val="000000"/>
                </a:highlight>
              </a:rPr>
              <a:t> </a:t>
            </a:r>
            <a:r>
              <a:rPr lang="en-US" altLang="ko-KR" sz="2000" dirty="0">
                <a:solidFill>
                  <a:schemeClr val="bg1"/>
                </a:solidFill>
                <a:highlight>
                  <a:srgbClr val="000000"/>
                </a:highlight>
              </a:rPr>
              <a:t>Stone</a:t>
            </a:r>
            <a:endParaRPr lang="ko-KR" altLang="en-US" sz="2000" dirty="0">
              <a:solidFill>
                <a:schemeClr val="bg1"/>
              </a:solidFill>
              <a:highlight>
                <a:srgbClr val="000000"/>
              </a:highlight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566F802-ECF0-43AC-8A57-062FFE55C9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2703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/>
              <a:t>Installation at site</a:t>
            </a:r>
            <a:endParaRPr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419189D-A523-4187-AC6A-91E36A34C50C}"/>
              </a:ext>
            </a:extLst>
          </p:cNvPr>
          <p:cNvSpPr txBox="1"/>
          <p:nvPr/>
        </p:nvSpPr>
        <p:spPr>
          <a:xfrm>
            <a:off x="3525180" y="1320813"/>
            <a:ext cx="19159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dirty="0">
                <a:highlight>
                  <a:srgbClr val="FFFF00"/>
                </a:highlight>
              </a:rPr>
              <a:t>-  O2MOS-3LPM -  </a:t>
            </a:r>
            <a:endParaRPr lang="ko-KR" altLang="en-US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7301389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3344</TotalTime>
  <Words>615</Words>
  <Application>Microsoft Office PowerPoint</Application>
  <PresentationFormat>화면 슬라이드 쇼(4:3)</PresentationFormat>
  <Paragraphs>136</Paragraphs>
  <Slides>15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15</vt:i4>
      </vt:variant>
    </vt:vector>
  </HeadingPairs>
  <TitlesOfParts>
    <vt:vector size="20" baseType="lpstr">
      <vt:lpstr>맑은 고딕</vt:lpstr>
      <vt:lpstr>Arial</vt:lpstr>
      <vt:lpstr>Calibri</vt:lpstr>
      <vt:lpstr>Tahoma</vt:lpstr>
      <vt:lpstr>Office Theme</vt:lpstr>
      <vt:lpstr>Why Oxygen Generators Are Essential for 1–5 Ton Small Fishing Vessels</vt:lpstr>
      <vt:lpstr>Operating Environment of  Small Fishing Vessels</vt:lpstr>
      <vt:lpstr>Limitations of Conventional Aeration Systems</vt:lpstr>
      <vt:lpstr>Problems Caused by Oxygen Shortage</vt:lpstr>
      <vt:lpstr>Why Oxygen Generators Are Necessary</vt:lpstr>
      <vt:lpstr>PowerPoint 프레젠테이션</vt:lpstr>
      <vt:lpstr>Line-up | Product &amp; Power Options</vt:lpstr>
      <vt:lpstr>Basic System Configurations</vt:lpstr>
      <vt:lpstr>Installation at site</vt:lpstr>
      <vt:lpstr>Essential for Small Fishing Vessels</vt:lpstr>
      <vt:lpstr>Safety Comparison</vt:lpstr>
      <vt:lpstr>Operational Benefits</vt:lpstr>
      <vt:lpstr>Business &amp; Market Value for Vessel Owners</vt:lpstr>
      <vt:lpstr>Conclusion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Why Oxygen Generators Are Essential for 1–5 Ton Small Fishing Vessels</dc:title>
  <dc:subject/>
  <dc:creator>COM</dc:creator>
  <cp:keywords/>
  <dc:description>generated using python-pptx</dc:description>
  <cp:lastModifiedBy>COM</cp:lastModifiedBy>
  <cp:revision>21</cp:revision>
  <dcterms:created xsi:type="dcterms:W3CDTF">2013-01-27T09:14:16Z</dcterms:created>
  <dcterms:modified xsi:type="dcterms:W3CDTF">2026-05-25T15:02:34Z</dcterms:modified>
  <cp:category/>
</cp:coreProperties>
</file>