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7" r:id="rId4"/>
    <p:sldId id="259" r:id="rId5"/>
    <p:sldId id="265" r:id="rId6"/>
    <p:sldId id="263" r:id="rId7"/>
    <p:sldId id="268" r:id="rId8"/>
    <p:sldId id="260" r:id="rId9"/>
    <p:sldId id="261" r:id="rId10"/>
    <p:sldId id="266" r:id="rId11"/>
    <p:sldId id="264" r:id="rId12"/>
    <p:sldId id="262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8003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3B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3200400"/>
            <a:ext cx="4572000" cy="2743200"/>
          </a:xfrm>
          <a:prstGeom prst="ellipse">
            <a:avLst/>
          </a:prstGeom>
          <a:solidFill>
            <a:srgbClr val="0A6E9F">
              <a:alpha val="25000"/>
            </a:srgbClr>
          </a:solidFill>
          <a:ln w="12700">
            <a:solidFill>
              <a:srgbClr val="0A6E9F">
                <a:alpha val="2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0" y="-457200"/>
            <a:ext cx="4114800" cy="4114800"/>
          </a:xfrm>
          <a:prstGeom prst="ellipse">
            <a:avLst/>
          </a:prstGeom>
          <a:solidFill>
            <a:srgbClr val="0D9488">
              <a:alpha val="20000"/>
            </a:srgbClr>
          </a:solidFill>
          <a:ln w="12700">
            <a:solidFill>
              <a:srgbClr val="0D9488">
                <a:alpha val="2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498080" y="2912301"/>
            <a:ext cx="2743200" cy="2743200"/>
          </a:xfrm>
          <a:prstGeom prst="ellipse">
            <a:avLst/>
          </a:prstGeom>
          <a:solidFill>
            <a:srgbClr val="1A9BD4">
              <a:alpha val="18000"/>
            </a:srgbClr>
          </a:solidFill>
          <a:ln w="12700">
            <a:solidFill>
              <a:srgbClr val="1A9BD4">
                <a:alpha val="1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0" y="457200"/>
            <a:ext cx="164592" cy="164592"/>
          </a:xfrm>
          <a:prstGeom prst="ellipse">
            <a:avLst/>
          </a:prstGeom>
          <a:solidFill>
            <a:srgbClr val="FFFFFF">
              <a:alpha val="3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0" y="1097280"/>
            <a:ext cx="237744" cy="237744"/>
          </a:xfrm>
          <a:prstGeom prst="ellipse">
            <a:avLst/>
          </a:prstGeom>
          <a:solidFill>
            <a:srgbClr val="FFFFFF">
              <a:alpha val="3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663440" y="1920240"/>
            <a:ext cx="118872" cy="118872"/>
          </a:xfrm>
          <a:prstGeom prst="ellipse">
            <a:avLst/>
          </a:prstGeom>
          <a:solidFill>
            <a:srgbClr val="FFFFFF">
              <a:alpha val="3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12480" y="1371600"/>
            <a:ext cx="201168" cy="201168"/>
          </a:xfrm>
          <a:prstGeom prst="ellipse">
            <a:avLst/>
          </a:prstGeom>
          <a:solidFill>
            <a:srgbClr val="FFFFFF">
              <a:alpha val="3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69680" y="2560320"/>
            <a:ext cx="137160" cy="137160"/>
          </a:xfrm>
          <a:prstGeom prst="ellipse">
            <a:avLst/>
          </a:prstGeom>
          <a:solidFill>
            <a:srgbClr val="FFFFFF">
              <a:alpha val="3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" y="502920"/>
            <a:ext cx="2194560" cy="38404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5029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PSA OXYGEN SYSTEM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65760" y="1051560"/>
            <a:ext cx="5486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The Secret to Fresh Live Tanks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365760" y="1691640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A62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PSA Oxygen Generator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365760" y="269748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kern="0" spc="100" dirty="0">
                <a:solidFill>
                  <a:srgbClr val="E0F4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 LPM | 90% Purity | Specialist Solution for Live Fish Tanks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65760" y="3337560"/>
            <a:ext cx="1417320" cy="329184"/>
          </a:xfrm>
          <a:prstGeom prst="rect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3337560"/>
            <a:ext cx="1417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90% Purity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1920240" y="3337560"/>
            <a:ext cx="1417320" cy="329184"/>
          </a:xfrm>
          <a:prstGeom prst="rect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920240" y="3337560"/>
            <a:ext cx="1417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 LPM Output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520440" y="3337560"/>
            <a:ext cx="1417320" cy="329184"/>
          </a:xfrm>
          <a:prstGeom prst="rect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20440" y="3337560"/>
            <a:ext cx="1417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24/7 Operation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A6E9F">
              <a:alpha val="60000"/>
            </a:srgbClr>
          </a:solidFill>
          <a:ln w="12700">
            <a:solidFill>
              <a:srgbClr val="0A6E9F">
                <a:alpha val="6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Living Freshness · Longer · Healthier</a:t>
            </a:r>
            <a:endParaRPr lang="en-US" sz="1200" dirty="0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6858000" y="1371600"/>
            <a:ext cx="1828800" cy="1280160"/>
          </a:xfrm>
          <a:prstGeom prst="rect">
            <a:avLst/>
          </a:prstGeom>
        </p:spPr>
      </p:pic>
      <p:pic>
        <p:nvPicPr>
          <p:cNvPr id="25" name="Image 0" descr="preencoded.png">
            <a:extLst>
              <a:ext uri="{FF2B5EF4-FFF2-40B4-BE49-F238E27FC236}">
                <a16:creationId xmlns:a16="http://schemas.microsoft.com/office/drawing/2014/main" id="{682495E2-786F-4DC7-A878-943913A70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0336" y="2866581"/>
            <a:ext cx="1177447" cy="19773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Industry Application Cases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2743200" cy="4114800"/>
          </a:xfrm>
          <a:prstGeom prst="rect">
            <a:avLst/>
          </a:prstGeom>
          <a:solidFill>
            <a:srgbClr val="F0F4F8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822960"/>
            <a:ext cx="2743200" cy="54864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91440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🍣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274320" y="16916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2540"/>
                </a:solidFill>
              </a:rPr>
              <a:t>Live Fish Restaurants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" y="214884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High-density storage of diverse species in compact tanks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11480" y="25603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Resolves oxygen shortage issues in summer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11480" y="3000376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Maintains freshness in front-of-customer tanks, boosting trust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" y="351187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Prevents death of premium species such as flounder, rockfish, and abalone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11480" y="4251960"/>
            <a:ext cx="2468880" cy="50292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42519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Monthly mortality losses reduced by 30–70%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200400" y="822960"/>
            <a:ext cx="2743200" cy="4114800"/>
          </a:xfrm>
          <a:prstGeom prst="rect">
            <a:avLst/>
          </a:prstGeom>
          <a:solidFill>
            <a:srgbClr val="F0F4F8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0" y="822960"/>
            <a:ext cx="27432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0" y="91440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🦑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3200400" y="16916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2540"/>
                </a:solidFill>
              </a:rPr>
              <a:t>Fish Markets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337560" y="214884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24-hour oxygen supply for large-volume live fish tanks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337560" y="25603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Manages high-oxygen-demand species such as octopus and crab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337560" y="3000376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Maintains fish condition before early-morning auctions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337560" y="351187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Increased revenue through expanded tank capacity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337560" y="4251960"/>
            <a:ext cx="2468880" cy="5029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37560" y="42519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Capacity more than doubled, revenue increased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126480" y="822960"/>
            <a:ext cx="2743200" cy="4114800"/>
          </a:xfrm>
          <a:prstGeom prst="rect">
            <a:avLst/>
          </a:prstGeom>
          <a:solidFill>
            <a:srgbClr val="F0F4F8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26480" y="822960"/>
            <a:ext cx="2743200" cy="54864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26480" y="91440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🚚</a:t>
            </a:r>
            <a:endParaRPr lang="en-US" sz="3200" dirty="0"/>
          </a:p>
        </p:txBody>
      </p:sp>
      <p:sp>
        <p:nvSpPr>
          <p:cNvPr id="27" name="Text 25"/>
          <p:cNvSpPr/>
          <p:nvPr/>
        </p:nvSpPr>
        <p:spPr>
          <a:xfrm>
            <a:off x="6126480" y="16916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2540"/>
                </a:solidFill>
              </a:rPr>
              <a:t>Live Fish Transport Vehicles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263640" y="214884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Minimizes fish mortality during long-distance transport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263640" y="25603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Compatible with compact PSA + battery combination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263640" y="3000376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Enables direct delivery from distant fishing grounds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263640" y="351187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</a:rPr>
              <a:t>Minimizes fish stress during transport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263640" y="4251960"/>
            <a:ext cx="2468880" cy="50292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63640" y="42519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Transport mortality reduced by over 90%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4864"/>
            <a:ext cx="9144000" cy="768096"/>
          </a:xfrm>
          <a:prstGeom prst="rect">
            <a:avLst/>
          </a:prstGeom>
          <a:solidFill>
            <a:srgbClr val="0D6E9A"/>
          </a:solidFill>
          <a:ln w="12700">
            <a:solidFill>
              <a:srgbClr val="0D6E9A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Simple Installation Process — No Business Interruption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777240" y="1664208"/>
            <a:ext cx="7680960" cy="54864"/>
          </a:xfrm>
          <a:prstGeom prst="rect">
            <a:avLst/>
          </a:prstGeom>
          <a:solidFill>
            <a:srgbClr val="BFD8E8"/>
          </a:solidFill>
          <a:ln w="12700">
            <a:solidFill>
              <a:srgbClr val="BFD8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6968" y="1444752"/>
            <a:ext cx="475488" cy="475488"/>
          </a:xfrm>
          <a:prstGeom prst="ellipse">
            <a:avLst/>
          </a:prstGeom>
          <a:solidFill>
            <a:srgbClr val="00B4C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44475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1C2C"/>
                </a:solidFill>
              </a:rPr>
              <a:t>01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47472" y="2029968"/>
            <a:ext cx="1572768" cy="2852928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7472" y="2103120"/>
            <a:ext cx="15727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🔍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20624" y="2697480"/>
            <a:ext cx="14264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Free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Site Assessment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20624" y="3323560"/>
            <a:ext cx="1426464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Tank size, species &amp; capacity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assessed to determine optimal PSA unit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606040" y="1444752"/>
            <a:ext cx="475488" cy="475488"/>
          </a:xfrm>
          <a:prstGeom prst="ellipse">
            <a:avLst/>
          </a:prstGeom>
          <a:solidFill>
            <a:srgbClr val="00B4C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06040" y="144475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1C2C"/>
                </a:solidFill>
              </a:rPr>
              <a:t>02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066544" y="2029968"/>
            <a:ext cx="1572768" cy="2852928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2066544" y="2103120"/>
            <a:ext cx="15727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📋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2139696" y="2697480"/>
            <a:ext cx="14264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Custom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Quotation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139696" y="3323560"/>
            <a:ext cx="1426464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Equipment specs, cost &amp; method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finalized and contract signed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325112" y="1444752"/>
            <a:ext cx="475488" cy="475488"/>
          </a:xfrm>
          <a:prstGeom prst="ellipse">
            <a:avLst/>
          </a:prstGeom>
          <a:solidFill>
            <a:srgbClr val="00B4C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325112" y="144475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1C2C"/>
                </a:solidFill>
              </a:rPr>
              <a:t>03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785616" y="2029968"/>
            <a:ext cx="1572768" cy="2852928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3785616" y="2103120"/>
            <a:ext cx="15727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🔧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3858768" y="2697480"/>
            <a:ext cx="14264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Existing piping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Connection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858768" y="3323560"/>
            <a:ext cx="1426464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Connect to existing air hose &amp; diffuser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Minimal additional installation work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044184" y="1444752"/>
            <a:ext cx="475488" cy="475488"/>
          </a:xfrm>
          <a:prstGeom prst="ellipse">
            <a:avLst/>
          </a:prstGeom>
          <a:solidFill>
            <a:srgbClr val="00B4C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044184" y="144475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1C2C"/>
                </a:solidFill>
              </a:rPr>
              <a:t>04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504688" y="2029968"/>
            <a:ext cx="1572768" cy="2852928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5504688" y="2103120"/>
            <a:ext cx="15727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🧪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5577840" y="2697480"/>
            <a:ext cx="14264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Oxygen Level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Testing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577840" y="3323560"/>
            <a:ext cx="1426464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DO level measured and confirmed per tank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Operator training provided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7763256" y="1444752"/>
            <a:ext cx="475488" cy="475488"/>
          </a:xfrm>
          <a:prstGeom prst="ellipse">
            <a:avLst/>
          </a:prstGeom>
          <a:solidFill>
            <a:srgbClr val="00B4C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763256" y="144475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1C2C"/>
                </a:solidFill>
              </a:rPr>
              <a:t>05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7223760" y="2029968"/>
            <a:ext cx="1572768" cy="2852928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40" name="Text 38"/>
          <p:cNvSpPr/>
          <p:nvPr/>
        </p:nvSpPr>
        <p:spPr>
          <a:xfrm>
            <a:off x="7223760" y="2103120"/>
            <a:ext cx="15727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🛡️</a:t>
            </a:r>
            <a:endParaRPr lang="en-US" sz="2400" dirty="0"/>
          </a:p>
        </p:txBody>
      </p:sp>
      <p:sp>
        <p:nvSpPr>
          <p:cNvPr id="41" name="Text 39"/>
          <p:cNvSpPr/>
          <p:nvPr/>
        </p:nvSpPr>
        <p:spPr>
          <a:xfrm>
            <a:off x="7296912" y="2697480"/>
            <a:ext cx="14264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Regular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051C2C"/>
                </a:solidFill>
              </a:rPr>
              <a:t>Maintenance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7296912" y="3323560"/>
            <a:ext cx="1426464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Filter replacement alerts &amp; inspections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A7080"/>
                </a:solidFill>
              </a:rPr>
              <a:t>After-sales warranty service included</a:t>
            </a:r>
            <a:endParaRPr lang="en-US" sz="1200" dirty="0"/>
          </a:p>
        </p:txBody>
      </p:sp>
      <p:sp>
        <p:nvSpPr>
          <p:cNvPr id="45" name="Shape 43"/>
          <p:cNvSpPr/>
          <p:nvPr/>
        </p:nvSpPr>
        <p:spPr>
          <a:xfrm>
            <a:off x="320040" y="4343402"/>
            <a:ext cx="8503920" cy="274320"/>
          </a:xfrm>
          <a:prstGeom prst="rect">
            <a:avLst/>
          </a:prstGeom>
          <a:solidFill>
            <a:srgbClr val="E8F5E9"/>
          </a:solidFill>
          <a:ln w="12700">
            <a:solidFill>
              <a:srgbClr val="1A8C6B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20040" y="4343402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8C6B"/>
                </a:solidFill>
              </a:rPr>
              <a:t>✅  Entire process completed in half a day to 1 day  /  Installation during business hours  /  Existing chiller &amp; air pump kept as-is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3B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2286000"/>
            <a:ext cx="5486400" cy="5486400"/>
          </a:xfrm>
          <a:prstGeom prst="ellipse">
            <a:avLst/>
          </a:prstGeom>
          <a:solidFill>
            <a:srgbClr val="0D9488">
              <a:alpha val="15000"/>
            </a:srgbClr>
          </a:solidFill>
          <a:ln w="12700">
            <a:solidFill>
              <a:srgbClr val="0D9488">
                <a:alpha val="1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0" y="-914400"/>
            <a:ext cx="4572000" cy="4572000"/>
          </a:xfrm>
          <a:prstGeom prst="ellipse">
            <a:avLst/>
          </a:prstGeom>
          <a:solidFill>
            <a:srgbClr val="0A6E9F">
              <a:alpha val="25000"/>
            </a:srgbClr>
          </a:solidFill>
          <a:ln w="12700">
            <a:solidFill>
              <a:srgbClr val="0A6E9F">
                <a:alpha val="2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97280" y="457200"/>
            <a:ext cx="365760" cy="365760"/>
          </a:xfrm>
          <a:prstGeom prst="ellipse">
            <a:avLst/>
          </a:prstGeom>
          <a:solidFill>
            <a:srgbClr val="FFFFFF">
              <a:alpha val="28000"/>
            </a:srgbClr>
          </a:solidFill>
          <a:ln w="12700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0" y="1097280"/>
            <a:ext cx="219456" cy="219456"/>
          </a:xfrm>
          <a:prstGeom prst="ellipse">
            <a:avLst/>
          </a:prstGeom>
          <a:solidFill>
            <a:srgbClr val="FFFFFF">
              <a:alpha val="28000"/>
            </a:srgbClr>
          </a:solidFill>
          <a:ln w="12700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0" y="3200400"/>
            <a:ext cx="329184" cy="329184"/>
          </a:xfrm>
          <a:prstGeom prst="ellipse">
            <a:avLst/>
          </a:prstGeom>
          <a:solidFill>
            <a:srgbClr val="FFFFFF">
              <a:alpha val="28000"/>
            </a:srgbClr>
          </a:solidFill>
          <a:ln w="12700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321040" y="1371600"/>
            <a:ext cx="256032" cy="256032"/>
          </a:xfrm>
          <a:prstGeom prst="ellipse">
            <a:avLst/>
          </a:prstGeom>
          <a:solidFill>
            <a:srgbClr val="FFFFFF">
              <a:alpha val="28000"/>
            </a:srgbClr>
          </a:solidFill>
          <a:ln w="12700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502920"/>
            <a:ext cx="8503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kern="0" spc="300" dirty="0">
                <a:solidFill>
                  <a:srgbClr val="0D948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Contact Us Today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65760" y="960120"/>
            <a:ext cx="8503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The Start of a Fresh Tank,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PSA Oxygen Generator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2286000" y="2331720"/>
            <a:ext cx="4572000" cy="54864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560320"/>
            <a:ext cx="2514600" cy="1508760"/>
          </a:xfrm>
          <a:prstGeom prst="rect">
            <a:avLst/>
          </a:prstGeom>
          <a:solidFill>
            <a:srgbClr val="FFFFFF">
              <a:alpha val="10000"/>
            </a:srgbClr>
          </a:solidFill>
          <a:ln w="19050">
            <a:solidFill>
              <a:srgbClr val="0D9488"/>
            </a:solidFill>
            <a:prstDash val="solid"/>
          </a:ln>
        </p:spPr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2697480"/>
            <a:ext cx="457200" cy="4572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640080" y="3218688"/>
            <a:ext cx="2331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FA8C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Phone Inquiry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94360" y="3502152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070-8264-6256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3337560" y="2560320"/>
            <a:ext cx="2514600" cy="1508760"/>
          </a:xfrm>
          <a:prstGeom prst="rect">
            <a:avLst/>
          </a:prstGeom>
          <a:solidFill>
            <a:srgbClr val="FFFFFF">
              <a:alpha val="10000"/>
            </a:srgbClr>
          </a:solidFill>
          <a:ln w="19050">
            <a:solidFill>
              <a:srgbClr val="F5A623"/>
            </a:solidFill>
            <a:prstDash val="solid"/>
          </a:ln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2697480"/>
            <a:ext cx="457200" cy="45720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3429000" y="3218688"/>
            <a:ext cx="2331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FA8C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Email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3383280" y="3502152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dkahn0401@gmail.com</a:t>
            </a:r>
            <a:endParaRPr lang="en-US" sz="1250" dirty="0"/>
          </a:p>
        </p:txBody>
      </p:sp>
      <p:sp>
        <p:nvSpPr>
          <p:cNvPr id="20" name="Shape 16"/>
          <p:cNvSpPr/>
          <p:nvPr/>
        </p:nvSpPr>
        <p:spPr>
          <a:xfrm>
            <a:off x="6126480" y="2560320"/>
            <a:ext cx="2514600" cy="1508760"/>
          </a:xfrm>
          <a:prstGeom prst="rect">
            <a:avLst/>
          </a:prstGeom>
          <a:solidFill>
            <a:srgbClr val="FFFFFF">
              <a:alpha val="10000"/>
            </a:srgbClr>
          </a:solidFill>
          <a:ln w="19050">
            <a:solidFill>
              <a:srgbClr val="A78BFA"/>
            </a:solidFill>
            <a:prstDash val="solid"/>
          </a:ln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20" y="2697480"/>
            <a:ext cx="457200" cy="45720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217920" y="3218688"/>
            <a:ext cx="2331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FA8C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Website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6172200" y="3502152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www.o2mos.co.kr</a:t>
            </a:r>
            <a:endParaRPr lang="en-US" sz="1250" dirty="0"/>
          </a:p>
        </p:txBody>
      </p:sp>
      <p:sp>
        <p:nvSpPr>
          <p:cNvPr id="24" name="Shape 19"/>
          <p:cNvSpPr/>
          <p:nvPr/>
        </p:nvSpPr>
        <p:spPr>
          <a:xfrm>
            <a:off x="2926080" y="4206240"/>
            <a:ext cx="3291840" cy="59436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2926080" y="420624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63B5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Free </a:t>
            </a:r>
            <a:r>
              <a:rPr lang="en-US" sz="1600" b="1" dirty="0" err="1">
                <a:solidFill>
                  <a:srgbClr val="063B5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Consultation</a:t>
            </a:r>
            <a:r>
              <a:rPr lang="en-US" sz="1600" b="1" dirty="0">
                <a:solidFill>
                  <a:srgbClr val="063B5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600" b="1" dirty="0" err="1">
                <a:solidFill>
                  <a:srgbClr val="063B5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Request Now</a:t>
            </a:r>
            <a:r>
              <a:rPr lang="en-US" sz="1600" b="1" dirty="0">
                <a:solidFill>
                  <a:srgbClr val="063B5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→</a:t>
            </a:r>
            <a:endParaRPr lang="en-US" sz="1600" dirty="0"/>
          </a:p>
        </p:txBody>
      </p:sp>
      <p:sp>
        <p:nvSpPr>
          <p:cNvPr id="26" name="Shape 21"/>
          <p:cNvSpPr/>
          <p:nvPr/>
        </p:nvSpPr>
        <p:spPr>
          <a:xfrm>
            <a:off x="0" y="4773168"/>
            <a:ext cx="9144000" cy="370332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0" y="4773168"/>
            <a:ext cx="9144000" cy="3703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7FA8C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Living Freshness · PSA Oxygen Generator  |  Specialist Oxygen Solution for Live Fish Tanks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4108"/>
          </a:xfrm>
          <a:prstGeom prst="rect">
            <a:avLst/>
          </a:prstGeom>
          <a:solidFill>
            <a:srgbClr val="063B5F"/>
          </a:solidFill>
          <a:ln w="12700">
            <a:solidFill>
              <a:srgbClr val="06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Are You Facing These Problems in Your Live Fish Tank?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1143000"/>
            <a:ext cx="274320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2743200" cy="73152"/>
          </a:xfrm>
          <a:prstGeom prst="rect">
            <a:avLst/>
          </a:prstGeom>
          <a:solidFill>
            <a:srgbClr val="E53E3E"/>
          </a:solidFill>
          <a:ln w="12700">
            <a:solidFill>
              <a:srgbClr val="E53E3E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880" y="1325880"/>
            <a:ext cx="640080" cy="6400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20574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3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Fish Mortality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411480" y="2578608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A5A7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Oxygen deficiency in crowded tanks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A5A7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leads to mass die-off risk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3605112"/>
            <a:ext cx="2377440" cy="822960"/>
          </a:xfrm>
          <a:prstGeom prst="rect">
            <a:avLst/>
          </a:prstGeom>
          <a:solidFill>
            <a:srgbClr val="E0F4FF"/>
          </a:solidFill>
          <a:ln w="12700">
            <a:solidFill>
              <a:srgbClr val="BFD7E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3605112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53E3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Fish die within 24 hours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E53E3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when oxygen is insufficient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246120" y="1143000"/>
            <a:ext cx="274320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246120" y="1143000"/>
            <a:ext cx="2743200" cy="73152"/>
          </a:xfrm>
          <a:prstGeom prst="rect">
            <a:avLst/>
          </a:prstGeom>
          <a:solidFill>
            <a:srgbClr val="DD6B20"/>
          </a:solidFill>
          <a:ln w="12700">
            <a:solidFill>
              <a:srgbClr val="DD6B20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680" y="1325880"/>
            <a:ext cx="640080" cy="64008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337560" y="20574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3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Water Quality Deterioration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3383280" y="2660382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A5A7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Without oxygen, harmful bacteria multiply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A5A7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causing odors and murky water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3429000" y="3605112"/>
            <a:ext cx="2377440" cy="822960"/>
          </a:xfrm>
          <a:prstGeom prst="rect">
            <a:avLst/>
          </a:prstGeom>
          <a:solidFill>
            <a:srgbClr val="E0F4FF"/>
          </a:solidFill>
          <a:ln w="12700">
            <a:solidFill>
              <a:srgbClr val="BFD7ED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3429000" y="3605112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D6B2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Anaerobic bacteria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DD6B2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rapidly proliferate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6217920" y="1143000"/>
            <a:ext cx="274320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6217920" y="1143000"/>
            <a:ext cx="2743200" cy="73152"/>
          </a:xfrm>
          <a:prstGeom prst="rect">
            <a:avLst/>
          </a:prstGeom>
          <a:solidFill>
            <a:srgbClr val="805AD5"/>
          </a:solidFill>
          <a:ln w="12700">
            <a:solidFill>
              <a:srgbClr val="805AD5"/>
            </a:solidFill>
            <a:prstDash val="solid"/>
          </a:ln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9480" y="1325880"/>
            <a:ext cx="640080" cy="64008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309360" y="20574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3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Loss of Freshness</a:t>
            </a:r>
            <a:endParaRPr lang="en-US" sz="1800" dirty="0"/>
          </a:p>
        </p:txBody>
      </p:sp>
      <p:sp>
        <p:nvSpPr>
          <p:cNvPr id="22" name="Text 17"/>
          <p:cNvSpPr/>
          <p:nvPr/>
        </p:nvSpPr>
        <p:spPr>
          <a:xfrm>
            <a:off x="6355080" y="2578608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A5A7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Stressed fish suffer rapid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A5A7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decline in flesh quality and taste</a:t>
            </a:r>
            <a:endParaRPr lang="en-US" sz="1300" dirty="0"/>
          </a:p>
        </p:txBody>
      </p:sp>
      <p:sp>
        <p:nvSpPr>
          <p:cNvPr id="23" name="Shape 18"/>
          <p:cNvSpPr/>
          <p:nvPr/>
        </p:nvSpPr>
        <p:spPr>
          <a:xfrm>
            <a:off x="6400800" y="3605112"/>
            <a:ext cx="2377440" cy="822960"/>
          </a:xfrm>
          <a:prstGeom prst="rect">
            <a:avLst/>
          </a:prstGeom>
          <a:solidFill>
            <a:srgbClr val="E0F4FF"/>
          </a:solidFill>
          <a:ln w="12700">
            <a:solidFill>
              <a:srgbClr val="BFD7ED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6400800" y="3605112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05AD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Leading to reduced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805AD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customer return rates</a:t>
            </a:r>
            <a:endParaRPr lang="en-US" sz="1200" dirty="0"/>
          </a:p>
        </p:txBody>
      </p:sp>
      <p:sp>
        <p:nvSpPr>
          <p:cNvPr id="25" name="Shape 20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The Solution to All These Problems — PSA Oxygen Generator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51C2C"/>
          </a:solidFill>
          <a:ln w="12700">
            <a:solidFill>
              <a:srgbClr val="051C2C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412596" y="119988"/>
            <a:ext cx="583208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Is Your Current Tank Environment Enough?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035040" y="112554"/>
            <a:ext cx="26517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50" dirty="0">
                <a:solidFill>
                  <a:srgbClr val="00B4CC"/>
                </a:solidFill>
              </a:rPr>
              <a:t>The Hidden Limitations of Chiller + Air Pump Combinations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320040" y="987552"/>
            <a:ext cx="3931920" cy="4043394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02920" y="1097280"/>
            <a:ext cx="3566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350"/>
                </a:solidFill>
              </a:rPr>
              <a:t>✅  Current Equipment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554480"/>
            <a:ext cx="36576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DE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554480"/>
            <a:ext cx="54864" cy="841248"/>
          </a:xfrm>
          <a:prstGeom prst="rect">
            <a:avLst/>
          </a:prstGeom>
          <a:solidFill>
            <a:srgbClr val="1A8C6B"/>
          </a:solidFill>
          <a:ln w="12700">
            <a:solidFill>
              <a:srgbClr val="1A8C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554480"/>
            <a:ext cx="594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❄️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207008" y="162763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C3C"/>
                </a:solidFill>
              </a:rPr>
              <a:t>Chiller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207008" y="1938528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Maintains &amp; precisely controls water temperature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063240" y="1755648"/>
            <a:ext cx="896112" cy="274320"/>
          </a:xfrm>
          <a:prstGeom prst="rect">
            <a:avLst/>
          </a:prstGeom>
          <a:solidFill>
            <a:srgbClr val="E8F5E9"/>
          </a:solidFill>
          <a:ln w="12700">
            <a:solidFill>
              <a:srgbClr val="1A8C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063240" y="1755648"/>
            <a:ext cx="896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8C6B"/>
                </a:solidFill>
              </a:rPr>
              <a:t>✓ Operating normally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57200" y="2560320"/>
            <a:ext cx="36576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DE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" y="2560320"/>
            <a:ext cx="54864" cy="841248"/>
          </a:xfrm>
          <a:prstGeom prst="rect">
            <a:avLst/>
          </a:prstGeom>
          <a:solidFill>
            <a:srgbClr val="1A8C6B"/>
          </a:solidFill>
          <a:ln w="12700">
            <a:solidFill>
              <a:srgbClr val="1A8C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60320"/>
            <a:ext cx="594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💨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207008" y="263347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C3C"/>
                </a:solidFill>
              </a:rPr>
              <a:t>Air Pump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207008" y="2944368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Injects air (21% O₂) &amp; circulates water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063240" y="2761488"/>
            <a:ext cx="896112" cy="274320"/>
          </a:xfrm>
          <a:prstGeom prst="rect">
            <a:avLst/>
          </a:prstGeom>
          <a:solidFill>
            <a:srgbClr val="E8F5E9"/>
          </a:solidFill>
          <a:ln w="12700">
            <a:solidFill>
              <a:srgbClr val="1A8C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063240" y="2761488"/>
            <a:ext cx="896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8C6B"/>
                </a:solidFill>
              </a:rPr>
              <a:t>✓ Operating normally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57200" y="3916674"/>
            <a:ext cx="3657600" cy="1051560"/>
          </a:xfrm>
          <a:prstGeom prst="rect">
            <a:avLst/>
          </a:prstGeom>
          <a:solidFill>
            <a:srgbClr val="FFF4EC"/>
          </a:solidFill>
          <a:ln w="19050">
            <a:solidFill>
              <a:srgbClr val="D4610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4360" y="400811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610A"/>
                </a:solidFill>
              </a:rPr>
              <a:t>⚠  Even So…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94360" y="4309866"/>
            <a:ext cx="3383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4610A"/>
                </a:solidFill>
              </a:rPr>
              <a:t>Air pumps only supply air (21% O₂)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D4610A"/>
                </a:solidFill>
              </a:rPr>
              <a:t>→ Oxygen deficiency still occurs in high-density tanks or summer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526280" y="987552"/>
            <a:ext cx="4297680" cy="4043394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4681728" y="109728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</a:rPr>
              <a:t>❌  3 Problems an Air Pump Alone Cannot Solve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663440" y="1554480"/>
            <a:ext cx="4023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0CDB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663440" y="1554480"/>
            <a:ext cx="54864" cy="74980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36592" y="1554480"/>
            <a:ext cx="548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🌡️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5340096" y="1609344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C3C"/>
                </a:solidFill>
              </a:rPr>
              <a:t>Spike in Oxygen Demand During High Temperatures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340096" y="1901952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080"/>
                </a:solidFill>
              </a:rPr>
              <a:t>Rising summer temp → fish O₂ demand doubles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5A7080"/>
                </a:solidFill>
              </a:rPr>
              <a:t>Chiller controls temp but cannot replenish oxygen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663440" y="2404872"/>
            <a:ext cx="4023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0CDB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663440" y="2404872"/>
            <a:ext cx="54864" cy="74980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36592" y="2404872"/>
            <a:ext cx="548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🐠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5340096" y="2459736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C3C"/>
                </a:solidFill>
              </a:rPr>
              <a:t>Absolute Oxygen Shortage in High-Density Tanks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340096" y="2752344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080"/>
                </a:solidFill>
              </a:rPr>
              <a:t>More fish = air's 21% O₂ is not enough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5A7080"/>
                </a:solidFill>
              </a:rPr>
              <a:t>Without PSA, tank capacity cannot be increased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663440" y="3255264"/>
            <a:ext cx="4023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0CDB8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663440" y="3255264"/>
            <a:ext cx="54864" cy="74980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36592" y="3255264"/>
            <a:ext cx="548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🌙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5340096" y="3310128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C3C"/>
                </a:solidFill>
              </a:rPr>
              <a:t>Fish Mortality Risk During Unmanned Night Operations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340096" y="3602736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080"/>
                </a:solidFill>
              </a:rPr>
              <a:t>Oxygen depletion in unmanned conditions after closing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5A7080"/>
                </a:solidFill>
              </a:rPr>
              <a:t>Frequent early-morning fish deaths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663440" y="4133087"/>
            <a:ext cx="4023360" cy="810619"/>
          </a:xfrm>
          <a:prstGeom prst="rect">
            <a:avLst/>
          </a:prstGeom>
          <a:solidFill>
            <a:srgbClr val="00B4CC"/>
          </a:solidFill>
          <a:ln w="12700">
            <a:solidFill>
              <a:srgbClr val="00B4C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663440" y="4073616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1C2C"/>
                </a:solidFill>
              </a:rPr>
              <a:t>💡  Adding Just One PSA Oxygen Generator Completely Solves These Problems</a:t>
            </a:r>
            <a:endParaRPr lang="en-US" sz="1200" dirty="0"/>
          </a:p>
        </p:txBody>
      </p:sp>
      <p:sp>
        <p:nvSpPr>
          <p:cNvPr id="43" name="Text 40">
            <a:extLst>
              <a:ext uri="{FF2B5EF4-FFF2-40B4-BE49-F238E27FC236}">
                <a16:creationId xmlns:a16="http://schemas.microsoft.com/office/drawing/2014/main" id="{1065E534-A246-436A-AC1B-E98768BC4E15}"/>
              </a:ext>
            </a:extLst>
          </p:cNvPr>
          <p:cNvSpPr/>
          <p:nvPr/>
        </p:nvSpPr>
        <p:spPr>
          <a:xfrm>
            <a:off x="4773168" y="4577772"/>
            <a:ext cx="3813048" cy="336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0000"/>
                </a:solidFill>
              </a:rPr>
              <a:t>Chiller (temperature) + Air Pump (circulation) + PSA (pure O₂) = Perfect Tank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5039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-14288"/>
            <a:ext cx="8412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The Difference Oxygen Supply Makes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28600" y="1097280"/>
            <a:ext cx="4114800" cy="502920"/>
          </a:xfrm>
          <a:prstGeom prst="rect">
            <a:avLst/>
          </a:prstGeom>
          <a:solidFill>
            <a:srgbClr val="E53E3E"/>
          </a:solidFill>
          <a:ln w="12700">
            <a:solidFill>
              <a:srgbClr val="E53E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8600" y="109728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❌  Before Oxygen Supply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228600" y="1719072"/>
            <a:ext cx="4114800" cy="530352"/>
          </a:xfrm>
          <a:prstGeom prst="rect">
            <a:avLst/>
          </a:prstGeom>
          <a:solidFill>
            <a:srgbClr val="FFF5F5"/>
          </a:solidFill>
          <a:ln w="12700">
            <a:solidFill>
              <a:srgbClr val="FED7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71907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742A2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Low dissolved oxygen → Risk of mass die-off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228600" y="2313432"/>
            <a:ext cx="4114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FED7D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31343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742A2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Anaerobic bacteria growth → Water quality deterioration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228600" y="2907792"/>
            <a:ext cx="4114800" cy="530352"/>
          </a:xfrm>
          <a:prstGeom prst="rect">
            <a:avLst/>
          </a:prstGeom>
          <a:solidFill>
            <a:srgbClr val="FFF5F5"/>
          </a:solidFill>
          <a:ln w="12700">
            <a:solidFill>
              <a:srgbClr val="FED7D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290779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742A2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Fish stress → Degraded flesh quality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228600" y="3502152"/>
            <a:ext cx="4114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FED7D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350215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742A2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Frequent fish deaths → Increased operating costs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228600" y="4096512"/>
            <a:ext cx="4114800" cy="530352"/>
          </a:xfrm>
          <a:prstGeom prst="rect">
            <a:avLst/>
          </a:prstGeom>
          <a:solidFill>
            <a:srgbClr val="FFF5F5"/>
          </a:solidFill>
          <a:ln w="12700">
            <a:solidFill>
              <a:srgbClr val="FED7D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409651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742A2A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Bad odors → Increased customer complaints</a:t>
            </a:r>
            <a:endParaRPr lang="en-US" sz="1250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968" y="2743200"/>
            <a:ext cx="512064" cy="512064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4800600" y="1097280"/>
            <a:ext cx="411480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800600" y="109728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✅  After Oxygen Supply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4800600" y="1719072"/>
            <a:ext cx="4114800" cy="530352"/>
          </a:xfrm>
          <a:prstGeom prst="rect">
            <a:avLst/>
          </a:prstGeom>
          <a:solidFill>
            <a:srgbClr val="F0FFF4"/>
          </a:solidFill>
          <a:ln w="12700">
            <a:solidFill>
              <a:srgbClr val="C6F6D5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937760" y="171907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473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Abundant dissolved oxygen → Dramatically reduced mortality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4800600" y="2313432"/>
            <a:ext cx="4114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C6F6D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937760" y="231343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473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Aerobic bacteria activity → Clean water quality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4800600" y="2907792"/>
            <a:ext cx="4114800" cy="530352"/>
          </a:xfrm>
          <a:prstGeom prst="rect">
            <a:avLst/>
          </a:prstGeom>
          <a:solidFill>
            <a:srgbClr val="F0FFF4"/>
          </a:solidFill>
          <a:ln w="12700">
            <a:solidFill>
              <a:srgbClr val="C6F6D5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937760" y="290779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473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Reduced stress → Premium flesh quality maintained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4800600" y="3502152"/>
            <a:ext cx="4114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C6F6D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937760" y="350215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473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Minimized losses → Improved profitability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4800600" y="4096512"/>
            <a:ext cx="4114800" cy="530352"/>
          </a:xfrm>
          <a:prstGeom prst="rect">
            <a:avLst/>
          </a:prstGeom>
          <a:solidFill>
            <a:srgbClr val="F0FFF4"/>
          </a:solidFill>
          <a:ln w="12700">
            <a:solidFill>
              <a:srgbClr val="C6F6D5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937760" y="4096512"/>
            <a:ext cx="3840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473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Clean tanks → Elevated customer trust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63B5F"/>
          </a:solidFill>
          <a:ln w="12700">
            <a:solidFill>
              <a:srgbClr val="063B5F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A62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Boost Revenue and Reduce Losses by Introducing the PSA Oxygen Generator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What Is a PSA Oxygen Generator?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114800" cy="3840480"/>
          </a:xfrm>
          <a:prstGeom prst="rect">
            <a:avLst/>
          </a:prstGeom>
          <a:solidFill>
            <a:srgbClr val="F0F4F8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05156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5A82"/>
                </a:solidFill>
              </a:rPr>
              <a:t>How It Works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57200" y="15544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① Draws in ambient air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205740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② Separates nitrogen with zeolite filters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25603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③ Extracts pure oxygen (90%)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306324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④ Delivers oxygen into tank via diffuser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56616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2E"/>
                </a:solidFill>
              </a:rPr>
              <a:t>⑤ Dissolved oxygen level rises sharply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663440" y="914400"/>
            <a:ext cx="4114800" cy="3840480"/>
          </a:xfrm>
          <a:prstGeom prst="rect">
            <a:avLst/>
          </a:prstGeom>
          <a:solidFill>
            <a:srgbClr val="F0F4F8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846320" y="105156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5A82"/>
                </a:solidFill>
              </a:rPr>
              <a:t>Oxygen Concentration Comparison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46320" y="164592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2E"/>
                </a:solidFill>
              </a:rPr>
              <a:t>Regular Air (Air Pump)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846320" y="1993392"/>
            <a:ext cx="3474720" cy="365760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846320" y="1993392"/>
            <a:ext cx="729691" cy="36576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21731" y="199339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4748B"/>
                </a:solidFill>
              </a:rPr>
              <a:t>21%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846320" y="292608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2E"/>
                </a:solidFill>
              </a:rPr>
              <a:t>PSA Oxygen Generator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846320" y="3273552"/>
            <a:ext cx="3474720" cy="365760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46320" y="3273552"/>
            <a:ext cx="3168968" cy="36576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123530" y="3273552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B4D8"/>
                </a:solidFill>
              </a:rPr>
              <a:t>90%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46320" y="425196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59669"/>
                </a:solidFill>
              </a:rPr>
              <a:t>Supplies approx. 4.4× higher concentration oxygen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Before / After Comparison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560320" y="822960"/>
            <a:ext cx="2743200" cy="41148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560320" y="82296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Air Pump Only (Current)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577840" y="822960"/>
            <a:ext cx="3200400" cy="41148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577840" y="82296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2540"/>
                </a:solidFill>
              </a:rPr>
              <a:t>After Adding PSA Oxygen Generator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300160"/>
            <a:ext cx="8595360" cy="502920"/>
          </a:xfrm>
          <a:prstGeom prst="rect">
            <a:avLst/>
          </a:prstGeom>
          <a:solidFill>
            <a:srgbClr val="F0F4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3001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</a:rPr>
              <a:t>Oxygen Concentration Supplied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560320" y="13001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C2626"/>
                </a:solidFill>
              </a:rPr>
              <a:t>~21% (air)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577840" y="13001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9669"/>
                </a:solidFill>
              </a:rPr>
              <a:t>90% (pure oxygen)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74320" y="1848800"/>
            <a:ext cx="8595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184880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</a:rPr>
              <a:t>Live Fish Mortality Rate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560320" y="184880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C2626"/>
                </a:solidFill>
              </a:rPr>
              <a:t>10–20% at high density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77840" y="184880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9669"/>
                </a:solidFill>
              </a:rPr>
              <a:t>Under 3%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2397440"/>
            <a:ext cx="8595360" cy="502920"/>
          </a:xfrm>
          <a:prstGeom prst="rect">
            <a:avLst/>
          </a:prstGeom>
          <a:solidFill>
            <a:srgbClr val="F0F4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239744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</a:rPr>
              <a:t>Tank Capacity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560320" y="23974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C2626"/>
                </a:solidFill>
              </a:rPr>
              <a:t>Baseline 100%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577840" y="239744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9669"/>
                </a:solidFill>
              </a:rPr>
              <a:t>200–300%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74320" y="2946080"/>
            <a:ext cx="8595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294608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</a:rPr>
              <a:t>Water Quality Maintenance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560320" y="294608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C2626"/>
                </a:solidFill>
              </a:rPr>
              <a:t>Frequent maintenance required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577840" y="294608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9669"/>
                </a:solidFill>
              </a:rPr>
              <a:t>Stable for 24 hours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274320" y="3494720"/>
            <a:ext cx="8595360" cy="502920"/>
          </a:xfrm>
          <a:prstGeom prst="rect">
            <a:avLst/>
          </a:prstGeom>
          <a:solidFill>
            <a:srgbClr val="F0F4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349472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</a:rPr>
              <a:t>Transport Suitability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560320" y="349472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C2626"/>
                </a:solidFill>
              </a:rPr>
              <a:t>Short distances only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577840" y="349472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9669"/>
                </a:solidFill>
              </a:rPr>
              <a:t>Long distances possible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274320" y="4043360"/>
            <a:ext cx="8595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65760" y="40433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</a:rPr>
              <a:t>Summer Performance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2560320" y="40433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C2626"/>
                </a:solidFill>
              </a:rPr>
              <a:t>Vulnerable (O₂ decreases)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577840" y="404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59669"/>
                </a:solidFill>
              </a:rPr>
              <a:t>Stable performance</a:t>
            </a:r>
            <a:endParaRPr lang="en-US" sz="1200" dirty="0"/>
          </a:p>
        </p:txBody>
      </p:sp>
      <p:sp>
        <p:nvSpPr>
          <p:cNvPr id="32" name="Shape 22">
            <a:extLst>
              <a:ext uri="{FF2B5EF4-FFF2-40B4-BE49-F238E27FC236}">
                <a16:creationId xmlns:a16="http://schemas.microsoft.com/office/drawing/2014/main" id="{F6A0DC50-DE8C-4DBD-B36D-1E8A5EC109A5}"/>
              </a:ext>
            </a:extLst>
          </p:cNvPr>
          <p:cNvSpPr/>
          <p:nvPr/>
        </p:nvSpPr>
        <p:spPr>
          <a:xfrm>
            <a:off x="262413" y="4582954"/>
            <a:ext cx="8595360" cy="502920"/>
          </a:xfrm>
          <a:prstGeom prst="rect">
            <a:avLst/>
          </a:prstGeom>
          <a:solidFill>
            <a:srgbClr val="F0F4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3" name="Text 23">
            <a:extLst>
              <a:ext uri="{FF2B5EF4-FFF2-40B4-BE49-F238E27FC236}">
                <a16:creationId xmlns:a16="http://schemas.microsoft.com/office/drawing/2014/main" id="{E42B9428-855B-4881-B696-5F9B430659D6}"/>
              </a:ext>
            </a:extLst>
          </p:cNvPr>
          <p:cNvSpPr/>
          <p:nvPr/>
        </p:nvSpPr>
        <p:spPr>
          <a:xfrm>
            <a:off x="353853" y="4582954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ko-KR" altLang="en-US" sz="1200" b="1" dirty="0">
                <a:solidFill>
                  <a:srgbClr val="1A2C3C"/>
                </a:solidFill>
              </a:rPr>
              <a:t>Storage of Premium Species</a:t>
            </a:r>
            <a:endParaRPr lang="en-US" altLang="ko-KR" sz="1200" dirty="0"/>
          </a:p>
        </p:txBody>
      </p:sp>
      <p:sp>
        <p:nvSpPr>
          <p:cNvPr id="34" name="Text 24">
            <a:extLst>
              <a:ext uri="{FF2B5EF4-FFF2-40B4-BE49-F238E27FC236}">
                <a16:creationId xmlns:a16="http://schemas.microsoft.com/office/drawing/2014/main" id="{D9674AC6-60EE-4CAE-88C9-6E3BC999B9D8}"/>
              </a:ext>
            </a:extLst>
          </p:cNvPr>
          <p:cNvSpPr/>
          <p:nvPr/>
        </p:nvSpPr>
        <p:spPr>
          <a:xfrm>
            <a:off x="2548413" y="4582954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ko-KR" altLang="en-US" sz="1200" dirty="0">
                <a:solidFill>
                  <a:srgbClr val="D4610A"/>
                </a:solidFill>
              </a:rPr>
              <a:t>High risk</a:t>
            </a:r>
            <a:endParaRPr lang="en-US" altLang="ko-KR" sz="1200" dirty="0"/>
          </a:p>
        </p:txBody>
      </p:sp>
      <p:sp>
        <p:nvSpPr>
          <p:cNvPr id="35" name="Text 25">
            <a:extLst>
              <a:ext uri="{FF2B5EF4-FFF2-40B4-BE49-F238E27FC236}">
                <a16:creationId xmlns:a16="http://schemas.microsoft.com/office/drawing/2014/main" id="{FDE95CE0-925E-4AC9-B2E8-A24FE71541E7}"/>
              </a:ext>
            </a:extLst>
          </p:cNvPr>
          <p:cNvSpPr/>
          <p:nvPr/>
        </p:nvSpPr>
        <p:spPr>
          <a:xfrm>
            <a:off x="5565933" y="4582954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ko-KR" altLang="en-US" sz="1200" b="1" dirty="0">
                <a:solidFill>
                  <a:srgbClr val="1A8C6B"/>
                </a:solidFill>
              </a:rPr>
              <a:t>Safe long-term storage</a:t>
            </a:r>
            <a:endParaRPr lang="en-US" altLang="ko-KR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0B4CC"/>
          </a:solidFill>
          <a:ln w="12700">
            <a:solidFill>
              <a:srgbClr val="00B4CC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357184" y="128872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ko-KR" altLang="en-US" sz="2400" b="1" dirty="0">
                <a:solidFill>
                  <a:srgbClr val="051C2C"/>
                </a:solidFill>
              </a:rPr>
              <a:t>Oxygen Generator</a:t>
            </a:r>
            <a:r>
              <a:rPr lang="en-US" sz="2400" b="1" dirty="0">
                <a:solidFill>
                  <a:srgbClr val="051C2C"/>
                </a:solidFill>
              </a:rPr>
              <a:t> — 4 Key Benefits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4251960" cy="1938528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77800" dist="50800" dir="8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64008" cy="1938528"/>
          </a:xfrm>
          <a:prstGeom prst="rect">
            <a:avLst/>
          </a:prstGeom>
          <a:solidFill>
            <a:srgbClr val="0D6E9A"/>
          </a:solidFill>
          <a:ln w="12700">
            <a:solidFill>
              <a:srgbClr val="0D6E9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160520" y="1051560"/>
            <a:ext cx="310896" cy="310896"/>
          </a:xfrm>
          <a:prstGeom prst="ellipse">
            <a:avLst/>
          </a:prstGeom>
          <a:solidFill>
            <a:srgbClr val="0D6E9A"/>
          </a:solidFill>
          <a:ln w="12700">
            <a:solidFill>
              <a:srgbClr val="0D6E9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60520" y="10515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01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84632" y="1069848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C3C"/>
                </a:solidFill>
              </a:rPr>
              <a:t>🐟  Dramatically Reduced Live Fish Mortality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84632" y="1508760"/>
            <a:ext cx="2560320" cy="274320"/>
          </a:xfrm>
          <a:prstGeom prst="rect">
            <a:avLst/>
          </a:prstGeom>
          <a:solidFill>
            <a:srgbClr val="0D6E9A">
              <a:alpha val="15000"/>
            </a:srgbClr>
          </a:solidFill>
          <a:ln w="12700">
            <a:solidFill>
              <a:srgbClr val="0D6E9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" y="15087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6E9A"/>
                </a:solidFill>
              </a:rPr>
              <a:t>  </a:t>
            </a:r>
            <a:r>
              <a:rPr lang="en-US" sz="1100" b="1" dirty="0" err="1">
                <a:solidFill>
                  <a:srgbClr val="0D6E9A"/>
                </a:solidFill>
              </a:rPr>
              <a:t>Mortality Rate</a:t>
            </a:r>
            <a:r>
              <a:rPr lang="en-US" sz="1100" b="1" dirty="0">
                <a:solidFill>
                  <a:srgbClr val="0D6E9A"/>
                </a:solidFill>
              </a:rPr>
              <a:t> → Under 3%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84632" y="1892808"/>
            <a:ext cx="4005072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PSA fully compensates for the oxygen shortfall from air pumps.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Maintains a stable survival environment even in high-density tanks.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754880" y="960120"/>
            <a:ext cx="4251960" cy="1938528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77800" dist="50800" dir="8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960120"/>
            <a:ext cx="64008" cy="1938528"/>
          </a:xfrm>
          <a:prstGeom prst="rect">
            <a:avLst/>
          </a:prstGeom>
          <a:solidFill>
            <a:srgbClr val="1A8C6B"/>
          </a:solidFill>
          <a:ln w="12700">
            <a:solidFill>
              <a:srgbClr val="1A8C6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95360" y="1051560"/>
            <a:ext cx="310896" cy="310896"/>
          </a:xfrm>
          <a:prstGeom prst="ellipse">
            <a:avLst/>
          </a:prstGeom>
          <a:solidFill>
            <a:srgbClr val="1A8C6B"/>
          </a:solidFill>
          <a:ln w="12700">
            <a:solidFill>
              <a:srgbClr val="1A8C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10515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02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919472" y="1069848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C3C"/>
                </a:solidFill>
              </a:rPr>
              <a:t>📦  Tank Capacity Expanded 2–3×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919472" y="1508760"/>
            <a:ext cx="2560320" cy="274320"/>
          </a:xfrm>
          <a:prstGeom prst="rect">
            <a:avLst/>
          </a:prstGeom>
          <a:solidFill>
            <a:srgbClr val="1A8C6B">
              <a:alpha val="15000"/>
            </a:srgbClr>
          </a:solidFill>
          <a:ln w="12700">
            <a:solidFill>
              <a:srgbClr val="1A8C6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19472" y="15087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8C6B"/>
                </a:solidFill>
              </a:rPr>
              <a:t>  </a:t>
            </a:r>
            <a:r>
              <a:rPr lang="en-US" sz="1100" b="1" dirty="0" err="1">
                <a:solidFill>
                  <a:srgbClr val="1A8C6B"/>
                </a:solidFill>
              </a:rPr>
              <a:t>Same Tank</a:t>
            </a:r>
            <a:r>
              <a:rPr lang="en-US" sz="1100" b="1" dirty="0">
                <a:solidFill>
                  <a:srgbClr val="1A8C6B"/>
                </a:solidFill>
              </a:rPr>
              <a:t> · More Live Fish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919472" y="1892808"/>
            <a:ext cx="4005072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Ample oxygen allows higher fish density per tank.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Double or more revenue from the same floor space.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20040" y="3081528"/>
            <a:ext cx="4251960" cy="1938528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77800" dist="50800" dir="8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" y="3081528"/>
            <a:ext cx="64008" cy="1938528"/>
          </a:xfrm>
          <a:prstGeom prst="rect">
            <a:avLst/>
          </a:prstGeom>
          <a:solidFill>
            <a:srgbClr val="0A3350"/>
          </a:solidFill>
          <a:ln w="12700">
            <a:solidFill>
              <a:srgbClr val="0A335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160520" y="3172968"/>
            <a:ext cx="310896" cy="310896"/>
          </a:xfrm>
          <a:prstGeom prst="ellipse">
            <a:avLst/>
          </a:prstGeom>
          <a:solidFill>
            <a:srgbClr val="0A3350"/>
          </a:solidFill>
          <a:ln w="12700">
            <a:solidFill>
              <a:srgbClr val="0A335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60520" y="31729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03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84632" y="3191256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C3C"/>
                </a:solidFill>
              </a:rPr>
              <a:t>🌙  Full Peace of Mind for Unmanned Night Operations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84632" y="3630168"/>
            <a:ext cx="2560320" cy="274320"/>
          </a:xfrm>
          <a:prstGeom prst="rect">
            <a:avLst/>
          </a:prstGeom>
          <a:solidFill>
            <a:srgbClr val="0A3350">
              <a:alpha val="15000"/>
            </a:srgbClr>
          </a:solidFill>
          <a:ln w="12700">
            <a:solidFill>
              <a:srgbClr val="0A335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4632" y="36301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3350"/>
                </a:solidFill>
              </a:rPr>
              <a:t>  Automatic Oxygen Supply 24/7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4632" y="4014216"/>
            <a:ext cx="4005072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No worry about fish deaths even after closing.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Completely eliminates losses from early-morning oxygen depletion.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54880" y="3081528"/>
            <a:ext cx="4251960" cy="1938528"/>
          </a:xfrm>
          <a:prstGeom prst="rect">
            <a:avLst/>
          </a:prstGeom>
          <a:solidFill>
            <a:srgbClr val="EEF4F8"/>
          </a:solidFill>
          <a:ln w="12700">
            <a:solidFill>
              <a:srgbClr val="C8DDE8"/>
            </a:solidFill>
            <a:prstDash val="solid"/>
          </a:ln>
          <a:effectLst>
            <a:outerShdw blurRad="177800" dist="50800" dir="8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754880" y="3081528"/>
            <a:ext cx="64008" cy="1938528"/>
          </a:xfrm>
          <a:prstGeom prst="rect">
            <a:avLst/>
          </a:prstGeom>
          <a:solidFill>
            <a:srgbClr val="F4A800"/>
          </a:solidFill>
          <a:ln w="12700">
            <a:solidFill>
              <a:srgbClr val="F4A80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95360" y="3172968"/>
            <a:ext cx="310896" cy="310896"/>
          </a:xfrm>
          <a:prstGeom prst="ellipse">
            <a:avLst/>
          </a:prstGeom>
          <a:solidFill>
            <a:srgbClr val="F4A800"/>
          </a:solidFill>
          <a:ln w="12700">
            <a:solidFill>
              <a:srgbClr val="F4A8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595360" y="31729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04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919472" y="3191256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C3C"/>
                </a:solidFill>
              </a:rPr>
              <a:t>⭐  Improved Freshness &amp; Quality of Live Fish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4919472" y="3630168"/>
            <a:ext cx="2560320" cy="274320"/>
          </a:xfrm>
          <a:prstGeom prst="rect">
            <a:avLst/>
          </a:prstGeom>
          <a:solidFill>
            <a:srgbClr val="F4A800">
              <a:alpha val="15000"/>
            </a:srgbClr>
          </a:solidFill>
          <a:ln w="12700">
            <a:solidFill>
              <a:srgbClr val="F4A8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919472" y="36301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4A800"/>
                </a:solidFill>
              </a:rPr>
              <a:t>  </a:t>
            </a:r>
            <a:r>
              <a:rPr lang="en-US" sz="1100" b="1" dirty="0" err="1">
                <a:solidFill>
                  <a:srgbClr val="F4A800"/>
                </a:solidFill>
              </a:rPr>
              <a:t>Customer Satisfaction</a:t>
            </a:r>
            <a:r>
              <a:rPr lang="en-US" sz="1100" b="1" dirty="0">
                <a:solidFill>
                  <a:srgbClr val="F4A800"/>
                </a:solidFill>
              </a:rPr>
              <a:t> → More Repeat Visits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919472" y="4014216"/>
            <a:ext cx="4005072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Sufficient oxygen → Minimized fish stress.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Improved flesh quality and color builds a premium restaurant image.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3B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79408" y="0"/>
            <a:ext cx="164592" cy="514350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943600" y="-914400"/>
            <a:ext cx="4572000" cy="4572000"/>
          </a:xfrm>
          <a:prstGeom prst="ellipse">
            <a:avLst/>
          </a:prstGeom>
          <a:solidFill>
            <a:srgbClr val="0A6E9F">
              <a:alpha val="20000"/>
            </a:srgbClr>
          </a:solidFill>
          <a:ln w="12700">
            <a:solidFill>
              <a:srgbClr val="0A6E9F">
                <a:alpha val="2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400" dirty="0">
                <a:solidFill>
                  <a:srgbClr val="F5A62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Product Specifications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65760" y="65836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Technical Specifications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618987"/>
              </p:ext>
            </p:extLst>
          </p:nvPr>
        </p:nvGraphicFramePr>
        <p:xfrm>
          <a:off x="320040" y="1371600"/>
          <a:ext cx="6080760" cy="3178122"/>
        </p:xfrm>
        <a:graphic>
          <a:graphicData uri="http://schemas.openxmlformats.org/drawingml/2006/table">
            <a:tbl>
              <a:tblPr/>
              <a:tblGrid>
                <a:gridCol w="1644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0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6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Item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Specification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Notes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32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E0F4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Oxygen Purity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90% (±3%)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7FA8C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High-purity PSA method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18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E0F4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Oxygen Flow Rate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 LPM (liters/min)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7FA8C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Continuous constant supply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61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E0F4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Operating Voltage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AC 220V / 60Hz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7FA8C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Domestic standard voltage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3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E0F4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Power Consumption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Approx. 200W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7FA8C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Low-power design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5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E0F4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Operation Mode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24-hour continuous operation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7FA8C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Uninterrupted automatic operation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0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E0F4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Noise Level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≤ 45 dB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7FA8C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Quiet indoor operation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27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E0F4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Output Pressure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0.13 MPa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7FA8C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Stable pressure supply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61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ko-KR" altLang="en-US" sz="1000" b="1" dirty="0">
                          <a:solidFill>
                            <a:srgbClr val="E0F4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charset="0"/>
                        </a:rPr>
                        <a:t>Product Dimensions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205 × 455 × 385 mm</a:t>
                      </a:r>
                      <a:endParaRPr lang="en-US" sz="1000" dirty="0">
                        <a:solidFill>
                          <a:schemeClr val="bg1"/>
                        </a:solidFill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7FA8C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Easy maintenance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E0F4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Product Weight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Approx. 18 kg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7FA8C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Easy to move &amp; install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E54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7FA8C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* Specifications may vary by product model. Please contact us for exact specifications.</a:t>
            </a:r>
            <a:endParaRPr lang="en-US" sz="1050" dirty="0"/>
          </a:p>
        </p:txBody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DB1D71E7-CC51-4D2A-80B3-86E4D8A51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848" y="1512224"/>
            <a:ext cx="1841826" cy="31237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A3350"/>
          </a:solidFill>
          <a:ln w="12700">
            <a:solidFill>
              <a:srgbClr val="0A3350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392904" y="128872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Keep Your Existing Equipment — </a:t>
            </a:r>
            <a:r>
              <a:rPr lang="ko-KR" altLang="en-US" sz="2400" b="1" dirty="0">
                <a:solidFill>
                  <a:srgbClr val="FFFFFF"/>
                </a:solidFill>
              </a:rPr>
              <a:t>Oxygen Generator</a:t>
            </a:r>
            <a:r>
              <a:rPr lang="en-US" sz="2400" b="1" dirty="0">
                <a:solidFill>
                  <a:srgbClr val="FFFFFF"/>
                </a:solidFill>
              </a:rPr>
              <a:t> — Just Connect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3154680" cy="3840480"/>
          </a:xfrm>
          <a:prstGeom prst="rect">
            <a:avLst/>
          </a:prstGeom>
          <a:solidFill>
            <a:srgbClr val="E3F2FD"/>
          </a:solidFill>
          <a:ln w="12700">
            <a:solidFill>
              <a:srgbClr val="0D6E9A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3154680" cy="420624"/>
          </a:xfrm>
          <a:prstGeom prst="rect">
            <a:avLst/>
          </a:prstGeom>
          <a:solidFill>
            <a:srgbClr val="0D6E9A"/>
          </a:solidFill>
          <a:ln w="12700">
            <a:solidFill>
              <a:srgbClr val="0D6E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60120"/>
            <a:ext cx="3154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Current Equipment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84632" y="1508760"/>
            <a:ext cx="2825496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0D6E9A">
                <a:alpha val="60000"/>
              </a:srgbClr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21208" y="1508760"/>
            <a:ext cx="594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❄️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61288" y="1600200"/>
            <a:ext cx="2148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C3C"/>
                </a:solidFill>
              </a:rPr>
              <a:t>Chiller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61288" y="1920240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Water temperature control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84632" y="2514600"/>
            <a:ext cx="2825496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0D6E9A">
                <a:alpha val="60000"/>
              </a:srgbClr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21208" y="2514600"/>
            <a:ext cx="594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💨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161288" y="2606040"/>
            <a:ext cx="2148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C3C"/>
                </a:solidFill>
              </a:rPr>
              <a:t>Air Pump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61288" y="2926080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Air circulation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84632" y="3520440"/>
            <a:ext cx="2825496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0D6E9A">
                <a:alpha val="60000"/>
              </a:srgbClr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21208" y="3520440"/>
            <a:ext cx="594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🪨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161288" y="3611880"/>
            <a:ext cx="2148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C3C"/>
                </a:solidFill>
              </a:rPr>
              <a:t>Diffuser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61288" y="3931920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Existing piping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657600" y="960120"/>
            <a:ext cx="2606040" cy="3840480"/>
          </a:xfrm>
          <a:prstGeom prst="rect">
            <a:avLst/>
          </a:prstGeom>
          <a:solidFill>
            <a:srgbClr val="E0F7FA"/>
          </a:solidFill>
          <a:ln w="25400">
            <a:solidFill>
              <a:srgbClr val="00B4CC"/>
            </a:solidFill>
            <a:prstDash val="solid"/>
          </a:ln>
          <a:effectLst>
            <a:outerShdw blurRad="177800" dist="50800" dir="8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657600" y="960120"/>
            <a:ext cx="2606040" cy="420624"/>
          </a:xfrm>
          <a:prstGeom prst="rect">
            <a:avLst/>
          </a:prstGeom>
          <a:solidFill>
            <a:srgbClr val="00B4CC"/>
          </a:solidFill>
          <a:ln w="12700">
            <a:solidFill>
              <a:srgbClr val="00B4C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0" y="960120"/>
            <a:ext cx="2606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51C2C"/>
                </a:solidFill>
              </a:rPr>
              <a:t>Add-on Equipment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3822192" y="1508760"/>
            <a:ext cx="2276856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00B4CC">
                <a:alpha val="60000"/>
              </a:srgbClr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3858768" y="1508760"/>
            <a:ext cx="594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🔵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4498848" y="1600200"/>
            <a:ext cx="1600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C3C"/>
                </a:solidFill>
              </a:rPr>
              <a:t>PSA Oxygen Generator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498848" y="1920240"/>
            <a:ext cx="1600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 err="1">
                <a:solidFill>
                  <a:srgbClr val="5A7080"/>
                </a:solidFill>
              </a:rPr>
              <a:t>Pure Oxygen</a:t>
            </a:r>
            <a:r>
              <a:rPr lang="en-US" sz="1050" dirty="0">
                <a:solidFill>
                  <a:srgbClr val="5A7080"/>
                </a:solidFill>
              </a:rPr>
              <a:t> 90%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851624" y="262147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6E9A"/>
                </a:solidFill>
              </a:rPr>
              <a:t>✓  Direct connection to existing air hose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851624" y="2923224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6E9A"/>
                </a:solidFill>
              </a:rPr>
              <a:t>✓  No diffuser replacement needed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851624" y="322497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6E9A"/>
                </a:solidFill>
              </a:rPr>
              <a:t>✓  Installation possible during business hours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851624" y="3526728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6E9A"/>
                </a:solidFill>
              </a:rPr>
              <a:t>✓  Installation completed in 2–4 hours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537960" y="960120"/>
            <a:ext cx="2240280" cy="3840480"/>
          </a:xfrm>
          <a:prstGeom prst="rect">
            <a:avLst/>
          </a:prstGeom>
          <a:solidFill>
            <a:srgbClr val="E8F5E9"/>
          </a:solidFill>
          <a:ln w="12700">
            <a:solidFill>
              <a:srgbClr val="1A8C6B"/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537960" y="960120"/>
            <a:ext cx="2240280" cy="420624"/>
          </a:xfrm>
          <a:prstGeom prst="rect">
            <a:avLst/>
          </a:prstGeom>
          <a:solidFill>
            <a:srgbClr val="1A8C6B"/>
          </a:solidFill>
          <a:ln w="12700">
            <a:solidFill>
              <a:srgbClr val="1A8C6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537960" y="960120"/>
            <a:ext cx="2240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Complete Combination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702552" y="1508760"/>
            <a:ext cx="1911096" cy="946976"/>
          </a:xfrm>
          <a:prstGeom prst="rect">
            <a:avLst/>
          </a:prstGeom>
          <a:solidFill>
            <a:srgbClr val="FFFFFF"/>
          </a:solidFill>
          <a:ln w="12700">
            <a:solidFill>
              <a:srgbClr val="1A8C6B">
                <a:alpha val="60000"/>
              </a:srgbClr>
            </a:solidFill>
            <a:prstDash val="solid"/>
          </a:ln>
          <a:effectLst>
            <a:outerShdw blurRad="101600" dist="38100" dir="8400000" algn="bl" rotWithShape="0">
              <a:srgbClr val="000000">
                <a:alpha val="9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6739128" y="1508760"/>
            <a:ext cx="594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🏆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7314912" y="1578768"/>
            <a:ext cx="1444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 err="1">
                <a:solidFill>
                  <a:srgbClr val="1A2C3C"/>
                </a:solidFill>
              </a:rPr>
              <a:t>Chiller+Air Pump</a:t>
            </a:r>
            <a:r>
              <a:rPr lang="en-US" sz="1200" b="1" dirty="0">
                <a:solidFill>
                  <a:srgbClr val="1A2C3C"/>
                </a:solidFill>
              </a:rPr>
              <a:t>+ </a:t>
            </a:r>
            <a:r>
              <a:rPr lang="ko-KR" altLang="en-US" sz="1200" b="1" dirty="0">
                <a:solidFill>
                  <a:srgbClr val="1A2C3C"/>
                </a:solidFill>
              </a:rPr>
              <a:t>Oxygen</a:t>
            </a:r>
            <a:r>
              <a:rPr lang="en-US" sz="1200" b="1" dirty="0">
                <a:solidFill>
                  <a:srgbClr val="1A2C3C"/>
                </a:solidFill>
              </a:rPr>
              <a:t> </a:t>
            </a:r>
            <a:r>
              <a:rPr lang="ko-KR" altLang="en-US" sz="1200" b="1" dirty="0">
                <a:solidFill>
                  <a:srgbClr val="1A2C3C"/>
                </a:solidFill>
              </a:rPr>
              <a:t>Generator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7350632" y="1998823"/>
            <a:ext cx="1444752" cy="2926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7080"/>
                </a:solidFill>
              </a:rPr>
              <a:t>Temperature · Circulation · Pure O₂ Integrated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6739128" y="2585752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8C6B"/>
                </a:solidFill>
              </a:rPr>
              <a:t>✔  Mortality rate under 3%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739128" y="288750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8C6B"/>
                </a:solidFill>
              </a:rPr>
              <a:t>✔  Capacity 2–3×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739128" y="3189256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8C6B"/>
                </a:solidFill>
              </a:rPr>
              <a:t>✔  Stable 24h operation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739128" y="3491008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8C6B"/>
                </a:solidFill>
              </a:rPr>
              <a:t>✔  ROI 6–12 months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3474720" y="2240280"/>
            <a:ext cx="182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B4CC"/>
                </a:solidFill>
              </a:rPr>
              <a:t>+</a:t>
            </a:r>
            <a:endParaRPr lang="en-US" sz="2200" dirty="0"/>
          </a:p>
        </p:txBody>
      </p:sp>
      <p:sp>
        <p:nvSpPr>
          <p:cNvPr id="42" name="Text 40"/>
          <p:cNvSpPr/>
          <p:nvPr/>
        </p:nvSpPr>
        <p:spPr>
          <a:xfrm>
            <a:off x="6263640" y="2240280"/>
            <a:ext cx="274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8C6B"/>
                </a:solidFill>
              </a:rPr>
              <a:t>→</a:t>
            </a:r>
            <a:endParaRPr lang="en-US" sz="2200" dirty="0"/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8F752ABC-0F9C-4B47-915C-37E6F8C53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571" y="3686877"/>
            <a:ext cx="836463" cy="15054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3492</TotalTime>
  <Words>1174</Words>
  <Application>Microsoft Office PowerPoint</Application>
  <PresentationFormat>화면 슬라이드 쇼(16:9)</PresentationFormat>
  <Paragraphs>265</Paragraphs>
  <Slides>12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굴림</vt:lpstr>
      <vt:lpstr>Malgun Gothic</vt:lpstr>
      <vt:lpstr>Malgun Gothic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 산소 발생기 - 횟집 수조 산소공급 솔루션</dc:title>
  <dc:subject>PptxGenJS Presentation</dc:subject>
  <dc:creator>PptxGenJS</dc:creator>
  <cp:lastModifiedBy>COM</cp:lastModifiedBy>
  <cp:revision>9</cp:revision>
  <dcterms:created xsi:type="dcterms:W3CDTF">2026-03-11T02:26:27Z</dcterms:created>
  <dcterms:modified xsi:type="dcterms:W3CDTF">2026-05-26T00:45:51Z</dcterms:modified>
</cp:coreProperties>
</file>